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1" r:id="rId4"/>
    <p:sldId id="267" r:id="rId5"/>
    <p:sldId id="269" r:id="rId6"/>
    <p:sldId id="268" r:id="rId7"/>
    <p:sldId id="270" r:id="rId8"/>
    <p:sldId id="271" r:id="rId9"/>
    <p:sldId id="272" r:id="rId10"/>
    <p:sldId id="273" r:id="rId11"/>
    <p:sldId id="274" r:id="rId12"/>
    <p:sldId id="275" r:id="rId13"/>
    <p:sldId id="276" r:id="rId14"/>
    <p:sldId id="277" r:id="rId15"/>
    <p:sldId id="264"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EE0E2F7-0604-41D8-9A59-DBDE8ECC0D3F}" type="datetimeFigureOut">
              <a:rPr lang="ru-RU"/>
              <a:pPr>
                <a:defRPr/>
              </a:pPr>
              <a:t>30.01.2025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09A5F3-E33D-498F-98F4-760AD2951069}"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9923B0-0D9E-4D6A-AC43-652F14CDE26F}" type="datetimeFigureOut">
              <a:rPr lang="ru-RU"/>
              <a:pPr>
                <a:defRPr/>
              </a:pPr>
              <a:t>30.01.2025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D372C7-B4E1-4C31-92D7-0E5E8D499C83}"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DF1F64-FDAA-4325-B706-DB4D36B9C54C}" type="datetimeFigureOut">
              <a:rPr lang="ru-RU"/>
              <a:pPr>
                <a:defRPr/>
              </a:pPr>
              <a:t>30.01.2025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4D2C49-29D3-42F7-AC2C-7BF00FABD5C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2130F2-C350-4274-930C-EDAE41BB428B}" type="datetimeFigureOut">
              <a:rPr lang="ru-RU"/>
              <a:pPr>
                <a:defRPr/>
              </a:pPr>
              <a:t>30.01.2025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BE5243-6D81-4247-A57A-7BC319A9B87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3718608-24C2-49E1-A36F-F5A69D241C42}" type="datetimeFigureOut">
              <a:rPr lang="ru-RU"/>
              <a:pPr>
                <a:defRPr/>
              </a:pPr>
              <a:t>30.01.2025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861593-FC70-4FEE-9A0F-44AF518CF99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DBA18FB-1C4E-4560-A25A-AEA7AD5CBC5E}" type="datetimeFigureOut">
              <a:rPr lang="ru-RU"/>
              <a:pPr>
                <a:defRPr/>
              </a:pPr>
              <a:t>30.01.2025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AA8CBB-7452-47E4-A4E1-D4246263C57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A8E759E-A43D-4957-8C98-D513ED979C05}" type="datetimeFigureOut">
              <a:rPr lang="ru-RU"/>
              <a:pPr>
                <a:defRPr/>
              </a:pPr>
              <a:t>30.01.2025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312F241-E652-4F8E-BBDC-BE05D0A5AFCD}"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A0F77F6-0B9E-4511-9B25-B26F83C845F0}" type="datetimeFigureOut">
              <a:rPr lang="ru-RU"/>
              <a:pPr>
                <a:defRPr/>
              </a:pPr>
              <a:t>30.01.2025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D2BD599-BC1C-4D04-9DA2-03F7D041B11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C872987-6D81-42C7-A8A9-3F5F6AEB9F2A}" type="datetimeFigureOut">
              <a:rPr lang="ru-RU"/>
              <a:pPr>
                <a:defRPr/>
              </a:pPr>
              <a:t>30.01.2025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112344B-783D-406E-95B7-B1B80160D59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8CCA1D-B934-47E6-BFA6-8091016C584C}" type="datetimeFigureOut">
              <a:rPr lang="ru-RU"/>
              <a:pPr>
                <a:defRPr/>
              </a:pPr>
              <a:t>30.01.2025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EAA8CA-3435-4354-BAB4-4012D2ECDF3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D47B65-D970-4ECC-A295-F5311B4B2D5E}" type="datetimeFigureOut">
              <a:rPr lang="ru-RU"/>
              <a:pPr>
                <a:defRPr/>
              </a:pPr>
              <a:t>30.01.2025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308317B-08E5-47A9-9B6A-2EE24DA4B7C2}"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71183EE-E33B-43D0-BDCF-EC1A2C048A30}" type="datetimeFigureOut">
              <a:rPr lang="ru-RU"/>
              <a:pPr>
                <a:defRPr/>
              </a:pPr>
              <a:t>30.01.2025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9FD739-B50A-4FB8-BFB9-CFD3E861D8F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p:txBody>
          <a:bodyPr/>
          <a:lstStyle/>
          <a:p>
            <a:endParaRPr lang="ru-RU" smtClean="0"/>
          </a:p>
        </p:txBody>
      </p:sp>
      <p:sp>
        <p:nvSpPr>
          <p:cNvPr id="13314" name="Содержимое 2"/>
          <p:cNvSpPr>
            <a:spLocks noGrp="1"/>
          </p:cNvSpPr>
          <p:nvPr>
            <p:ph idx="1"/>
          </p:nvPr>
        </p:nvSpPr>
        <p:spPr/>
        <p:txBody>
          <a:bodyPr/>
          <a:lstStyle/>
          <a:p>
            <a:endParaRPr lang="ru-RU" smtClean="0"/>
          </a:p>
        </p:txBody>
      </p:sp>
      <p:pic>
        <p:nvPicPr>
          <p:cNvPr id="1331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6" name="Прямоугольник 5"/>
          <p:cNvSpPr>
            <a:spLocks noChangeArrowheads="1"/>
          </p:cNvSpPr>
          <p:nvPr/>
        </p:nvSpPr>
        <p:spPr bwMode="auto">
          <a:xfrm>
            <a:off x="785813" y="285750"/>
            <a:ext cx="7858125" cy="1200150"/>
          </a:xfrm>
          <a:prstGeom prst="rect">
            <a:avLst/>
          </a:prstGeom>
          <a:noFill/>
          <a:ln w="9525">
            <a:noFill/>
            <a:miter lim="800000"/>
            <a:headEnd/>
            <a:tailEnd/>
          </a:ln>
        </p:spPr>
        <p:txBody>
          <a:bodyPr>
            <a:spAutoFit/>
          </a:bodyPr>
          <a:lstStyle/>
          <a:p>
            <a:pPr algn="ctr"/>
            <a:r>
              <a:rPr lang="ru-RU" b="1" i="1">
                <a:solidFill>
                  <a:srgbClr val="FF0000"/>
                </a:solidFill>
                <a:latin typeface="Times New Roman" pitchFamily="18" charset="0"/>
              </a:rPr>
              <a:t>Муниципальное казённое дошкольное образовательное учреждение              «Слободо-Туринский детский сад «Алёнка» общеразвивающего вида с приоритетным осуществлением деятельности по художественно-эстетическому развитию детей»</a:t>
            </a:r>
          </a:p>
        </p:txBody>
      </p:sp>
      <p:sp>
        <p:nvSpPr>
          <p:cNvPr id="13317" name="Прямоугольник 6"/>
          <p:cNvSpPr>
            <a:spLocks noChangeArrowheads="1"/>
          </p:cNvSpPr>
          <p:nvPr/>
        </p:nvSpPr>
        <p:spPr bwMode="auto">
          <a:xfrm>
            <a:off x="2286000" y="5691188"/>
            <a:ext cx="6357938" cy="646112"/>
          </a:xfrm>
          <a:prstGeom prst="rect">
            <a:avLst/>
          </a:prstGeom>
          <a:noFill/>
          <a:ln w="9525">
            <a:noFill/>
            <a:miter lim="800000"/>
            <a:headEnd/>
            <a:tailEnd/>
          </a:ln>
        </p:spPr>
        <p:txBody>
          <a:bodyPr>
            <a:spAutoFit/>
          </a:bodyPr>
          <a:lstStyle/>
          <a:p>
            <a:pPr algn="r"/>
            <a:r>
              <a:rPr lang="ru-RU" b="1">
                <a:solidFill>
                  <a:srgbClr val="FF0000"/>
                </a:solidFill>
                <a:latin typeface="Times New Roman" pitchFamily="18" charset="0"/>
                <a:cs typeface="Times New Roman" pitchFamily="18" charset="0"/>
              </a:rPr>
              <a:t>                </a:t>
            </a:r>
            <a:r>
              <a:rPr lang="ru-RU" b="1" i="1">
                <a:solidFill>
                  <a:srgbClr val="FF0000"/>
                </a:solidFill>
                <a:latin typeface="Times New Roman" pitchFamily="18" charset="0"/>
                <a:cs typeface="Times New Roman" pitchFamily="18" charset="0"/>
              </a:rPr>
              <a:t>Автор: Коржавина Наталья Андреевна</a:t>
            </a:r>
          </a:p>
          <a:p>
            <a:pPr algn="r"/>
            <a:r>
              <a:rPr lang="ru-RU" b="1" i="1">
                <a:solidFill>
                  <a:srgbClr val="FF0000"/>
                </a:solidFill>
                <a:latin typeface="Times New Roman" pitchFamily="18" charset="0"/>
                <a:cs typeface="Times New Roman" pitchFamily="18" charset="0"/>
              </a:rPr>
              <a:t>учитель-логопед</a:t>
            </a:r>
          </a:p>
        </p:txBody>
      </p:sp>
      <p:sp>
        <p:nvSpPr>
          <p:cNvPr id="8" name="Прямоугольник 7"/>
          <p:cNvSpPr/>
          <p:nvPr/>
        </p:nvSpPr>
        <p:spPr>
          <a:xfrm>
            <a:off x="684213" y="1643063"/>
            <a:ext cx="7704137" cy="3140075"/>
          </a:xfrm>
          <a:prstGeom prst="rect">
            <a:avLst/>
          </a:prstGeom>
        </p:spPr>
        <p:txBody>
          <a:bodyPr>
            <a:spAutoFit/>
          </a:bodyPr>
          <a:lstStyle/>
          <a:p>
            <a:pPr algn="ctr" fontAlgn="auto">
              <a:spcBef>
                <a:spcPts val="0"/>
              </a:spcBef>
              <a:spcAft>
                <a:spcPts val="0"/>
              </a:spcAft>
              <a:defRPr/>
            </a:pPr>
            <a:r>
              <a:rPr lang="ru-RU" sz="4000" b="1" dirty="0">
                <a:solidFill>
                  <a:srgbClr val="002060"/>
                </a:solidFill>
                <a:latin typeface="Monotype Corsiva" pitchFamily="66" charset="0"/>
                <a:cs typeface="Times New Roman" pitchFamily="18" charset="0"/>
              </a:rPr>
              <a:t>МНОГОФУНКЦИОНАЛЬНОЕ ПОСОБИЕ - ИГРА</a:t>
            </a:r>
          </a:p>
          <a:p>
            <a:pPr algn="ctr" fontAlgn="auto">
              <a:spcBef>
                <a:spcPts val="0"/>
              </a:spcBef>
              <a:spcAft>
                <a:spcPts val="0"/>
              </a:spcAft>
              <a:defRPr/>
            </a:pPr>
            <a:r>
              <a:rPr lang="ru-RU" sz="6000" b="1" dirty="0">
                <a:solidFill>
                  <a:srgbClr val="FF0000"/>
                </a:solidFill>
                <a:latin typeface="Monotype Corsiva" pitchFamily="66" charset="0"/>
                <a:cs typeface="Times New Roman" pitchFamily="18" charset="0"/>
              </a:rPr>
              <a:t>«</a:t>
            </a:r>
            <a:r>
              <a:rPr lang="ru-RU" sz="6000" b="1" dirty="0">
                <a:solidFill>
                  <a:schemeClr val="accent6">
                    <a:lumMod val="75000"/>
                  </a:schemeClr>
                </a:solidFill>
                <a:latin typeface="Monotype Corsiva" pitchFamily="66" charset="0"/>
                <a:cs typeface="Times New Roman" pitchFamily="18" charset="0"/>
              </a:rPr>
              <a:t>Ц</a:t>
            </a:r>
            <a:r>
              <a:rPr lang="ru-RU" sz="6000" b="1" dirty="0">
                <a:solidFill>
                  <a:srgbClr val="FFC000"/>
                </a:solidFill>
                <a:latin typeface="Monotype Corsiva" pitchFamily="66" charset="0"/>
                <a:cs typeface="Times New Roman" pitchFamily="18" charset="0"/>
              </a:rPr>
              <a:t>в</a:t>
            </a:r>
            <a:r>
              <a:rPr lang="ru-RU" sz="6000" b="1" dirty="0">
                <a:solidFill>
                  <a:srgbClr val="00B050"/>
                </a:solidFill>
                <a:latin typeface="Monotype Corsiva" pitchFamily="66" charset="0"/>
                <a:cs typeface="Times New Roman" pitchFamily="18" charset="0"/>
              </a:rPr>
              <a:t>е</a:t>
            </a:r>
            <a:r>
              <a:rPr lang="ru-RU" sz="6000" b="1" dirty="0">
                <a:solidFill>
                  <a:schemeClr val="tx2">
                    <a:lumMod val="60000"/>
                    <a:lumOff val="40000"/>
                  </a:schemeClr>
                </a:solidFill>
                <a:latin typeface="Monotype Corsiva" pitchFamily="66" charset="0"/>
                <a:cs typeface="Times New Roman" pitchFamily="18" charset="0"/>
              </a:rPr>
              <a:t>т</a:t>
            </a:r>
            <a:r>
              <a:rPr lang="ru-RU" sz="6000" b="1" dirty="0">
                <a:solidFill>
                  <a:srgbClr val="002060"/>
                </a:solidFill>
                <a:latin typeface="Monotype Corsiva" pitchFamily="66" charset="0"/>
                <a:cs typeface="Times New Roman" pitchFamily="18" charset="0"/>
              </a:rPr>
              <a:t>и</a:t>
            </a:r>
            <a:r>
              <a:rPr lang="ru-RU" sz="6000" b="1" dirty="0">
                <a:solidFill>
                  <a:srgbClr val="7030A0"/>
                </a:solidFill>
                <a:latin typeface="Monotype Corsiva" pitchFamily="66" charset="0"/>
                <a:cs typeface="Times New Roman" pitchFamily="18" charset="0"/>
              </a:rPr>
              <a:t>к </a:t>
            </a:r>
            <a:r>
              <a:rPr lang="ru-RU" sz="6000" b="1" dirty="0">
                <a:solidFill>
                  <a:srgbClr val="FF0000"/>
                </a:solidFill>
                <a:latin typeface="Monotype Corsiva" pitchFamily="66" charset="0"/>
                <a:cs typeface="Times New Roman" pitchFamily="18" charset="0"/>
              </a:rPr>
              <a:t>– </a:t>
            </a:r>
            <a:r>
              <a:rPr lang="ru-RU" sz="6000" b="1" dirty="0" err="1">
                <a:solidFill>
                  <a:schemeClr val="accent6">
                    <a:lumMod val="75000"/>
                  </a:schemeClr>
                </a:solidFill>
                <a:latin typeface="Monotype Corsiva" pitchFamily="66" charset="0"/>
                <a:cs typeface="Times New Roman" pitchFamily="18" charset="0"/>
              </a:rPr>
              <a:t>с</a:t>
            </a:r>
            <a:r>
              <a:rPr lang="ru-RU" sz="6000" b="1" dirty="0" err="1">
                <a:solidFill>
                  <a:srgbClr val="FFC000"/>
                </a:solidFill>
                <a:latin typeface="Monotype Corsiva" pitchFamily="66" charset="0"/>
                <a:cs typeface="Times New Roman" pitchFamily="18" charset="0"/>
              </a:rPr>
              <a:t>е</a:t>
            </a:r>
            <a:r>
              <a:rPr lang="ru-RU" sz="6000" b="1" dirty="0" err="1">
                <a:solidFill>
                  <a:srgbClr val="00B050"/>
                </a:solidFill>
                <a:latin typeface="Monotype Corsiva" pitchFamily="66" charset="0"/>
                <a:cs typeface="Times New Roman" pitchFamily="18" charset="0"/>
              </a:rPr>
              <a:t>м</a:t>
            </a:r>
            <a:r>
              <a:rPr lang="ru-RU" sz="6000" b="1" dirty="0" err="1">
                <a:solidFill>
                  <a:srgbClr val="00B0F0"/>
                </a:solidFill>
                <a:latin typeface="Monotype Corsiva" pitchFamily="66" charset="0"/>
                <a:cs typeface="Times New Roman" pitchFamily="18" charset="0"/>
              </a:rPr>
              <a:t>и</a:t>
            </a:r>
            <a:r>
              <a:rPr lang="ru-RU" sz="6000" b="1" dirty="0" err="1">
                <a:solidFill>
                  <a:srgbClr val="002060"/>
                </a:solidFill>
                <a:latin typeface="Monotype Corsiva" pitchFamily="66" charset="0"/>
                <a:cs typeface="Times New Roman" pitchFamily="18" charset="0"/>
              </a:rPr>
              <a:t>ц</a:t>
            </a:r>
            <a:r>
              <a:rPr lang="ru-RU" sz="6000" b="1" dirty="0" err="1">
                <a:solidFill>
                  <a:srgbClr val="7030A0"/>
                </a:solidFill>
                <a:latin typeface="Monotype Corsiva" pitchFamily="66" charset="0"/>
                <a:cs typeface="Times New Roman" pitchFamily="18" charset="0"/>
              </a:rPr>
              <a:t>в</a:t>
            </a:r>
            <a:r>
              <a:rPr lang="ru-RU" sz="6000" b="1" dirty="0" err="1">
                <a:solidFill>
                  <a:srgbClr val="FF0000"/>
                </a:solidFill>
                <a:latin typeface="Monotype Corsiva" pitchFamily="66" charset="0"/>
                <a:cs typeface="Times New Roman" pitchFamily="18" charset="0"/>
              </a:rPr>
              <a:t>е</a:t>
            </a:r>
            <a:r>
              <a:rPr lang="ru-RU" sz="6000" b="1" dirty="0" err="1">
                <a:solidFill>
                  <a:schemeClr val="accent6">
                    <a:lumMod val="75000"/>
                  </a:schemeClr>
                </a:solidFill>
                <a:latin typeface="Monotype Corsiva" pitchFamily="66" charset="0"/>
                <a:cs typeface="Times New Roman" pitchFamily="18" charset="0"/>
              </a:rPr>
              <a:t>т</a:t>
            </a:r>
            <a:r>
              <a:rPr lang="ru-RU" sz="6000" b="1" dirty="0" err="1">
                <a:solidFill>
                  <a:srgbClr val="FFFF00"/>
                </a:solidFill>
                <a:latin typeface="Monotype Corsiva" pitchFamily="66" charset="0"/>
                <a:cs typeface="Times New Roman" pitchFamily="18" charset="0"/>
              </a:rPr>
              <a:t>и</a:t>
            </a:r>
            <a:r>
              <a:rPr lang="ru-RU" sz="6000" b="1" dirty="0" err="1">
                <a:solidFill>
                  <a:srgbClr val="00B050"/>
                </a:solidFill>
                <a:latin typeface="Monotype Corsiva" pitchFamily="66" charset="0"/>
                <a:cs typeface="Times New Roman" pitchFamily="18" charset="0"/>
              </a:rPr>
              <a:t>к</a:t>
            </a:r>
            <a:r>
              <a:rPr lang="ru-RU" sz="6000" b="1" dirty="0">
                <a:solidFill>
                  <a:srgbClr val="00B0F0"/>
                </a:solidFill>
                <a:latin typeface="Monotype Corsiva" pitchFamily="66" charset="0"/>
                <a:cs typeface="Times New Roman" pitchFamily="18" charset="0"/>
              </a:rPr>
              <a:t>»</a:t>
            </a:r>
            <a:r>
              <a:rPr lang="ru-RU" sz="6000" b="1" dirty="0">
                <a:solidFill>
                  <a:srgbClr val="002060"/>
                </a:solidFill>
                <a:latin typeface="Monotype Corsiva" pitchFamily="66" charset="0"/>
                <a:cs typeface="Times New Roman" pitchFamily="18" charset="0"/>
              </a:rPr>
              <a:t>.</a:t>
            </a:r>
            <a:endParaRPr lang="ru-RU" sz="6000" b="1" dirty="0">
              <a:solidFill>
                <a:srgbClr val="002060"/>
              </a:solidFill>
              <a:latin typeface="Monotype Corsiva"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endParaRPr lang="ru-RU" smtClean="0"/>
          </a:p>
        </p:txBody>
      </p:sp>
      <p:sp>
        <p:nvSpPr>
          <p:cNvPr id="22530" name="Содержимое 2"/>
          <p:cNvSpPr>
            <a:spLocks noGrp="1"/>
          </p:cNvSpPr>
          <p:nvPr>
            <p:ph idx="1"/>
          </p:nvPr>
        </p:nvSpPr>
        <p:spPr/>
        <p:txBody>
          <a:bodyPr/>
          <a:lstStyle/>
          <a:p>
            <a:endParaRPr lang="ru-RU" smtClean="0"/>
          </a:p>
        </p:txBody>
      </p:sp>
      <p:pic>
        <p:nvPicPr>
          <p:cNvPr id="2253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D:\Documents and Settings\User\Local Settings\Temporary Internet Files\Content.Word\20211023_235150.jpg"/>
          <p:cNvPicPr/>
          <p:nvPr/>
        </p:nvPicPr>
        <p:blipFill>
          <a:blip r:embed="rId3" cstate="print"/>
          <a:srcRect/>
          <a:stretch>
            <a:fillRect/>
          </a:stretch>
        </p:blipFill>
        <p:spPr bwMode="auto">
          <a:xfrm rot="641561">
            <a:off x="5795659" y="556740"/>
            <a:ext cx="2635129" cy="51702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2533" name="Прямоугольник 5"/>
          <p:cNvSpPr>
            <a:spLocks noChangeArrowheads="1"/>
          </p:cNvSpPr>
          <p:nvPr/>
        </p:nvSpPr>
        <p:spPr bwMode="auto">
          <a:xfrm>
            <a:off x="928688" y="357188"/>
            <a:ext cx="3857625" cy="5262562"/>
          </a:xfrm>
          <a:prstGeom prst="rect">
            <a:avLst/>
          </a:prstGeom>
          <a:noFill/>
          <a:ln w="9525">
            <a:noFill/>
            <a:miter lim="800000"/>
            <a:headEnd/>
            <a:tailEnd/>
          </a:ln>
        </p:spPr>
        <p:txBody>
          <a:bodyPr>
            <a:spAutoFit/>
          </a:bodyPr>
          <a:lstStyle/>
          <a:p>
            <a:pPr indent="457200"/>
            <a:r>
              <a:rPr lang="ru-RU" sz="2400" b="1" i="1">
                <a:solidFill>
                  <a:srgbClr val="002060"/>
                </a:solidFill>
                <a:latin typeface="Times New Roman" pitchFamily="18" charset="0"/>
                <a:cs typeface="Times New Roman" pitchFamily="18" charset="0"/>
              </a:rPr>
              <a:t>На  пятом </a:t>
            </a:r>
            <a:r>
              <a:rPr lang="ru-RU" sz="2400" b="1" i="1">
                <a:solidFill>
                  <a:srgbClr val="0070C0"/>
                </a:solidFill>
                <a:latin typeface="Times New Roman" pitchFamily="18" charset="0"/>
                <a:cs typeface="Times New Roman" pitchFamily="18" charset="0"/>
              </a:rPr>
              <a:t>голубом </a:t>
            </a:r>
            <a:r>
              <a:rPr lang="ru-RU" sz="2400" b="1" i="1">
                <a:solidFill>
                  <a:srgbClr val="00B050"/>
                </a:solidFill>
                <a:latin typeface="Times New Roman" pitchFamily="18" charset="0"/>
                <a:cs typeface="Times New Roman" pitchFamily="18" charset="0"/>
              </a:rPr>
              <a:t> </a:t>
            </a:r>
            <a:r>
              <a:rPr lang="ru-RU" sz="2400" b="1" i="1">
                <a:solidFill>
                  <a:srgbClr val="FFC000"/>
                </a:solidFill>
                <a:latin typeface="Times New Roman" pitchFamily="18" charset="0"/>
                <a:cs typeface="Times New Roman" pitchFamily="18" charset="0"/>
              </a:rPr>
              <a:t> </a:t>
            </a:r>
            <a:r>
              <a:rPr lang="ru-RU" sz="2400" b="1" i="1">
                <a:solidFill>
                  <a:srgbClr val="002060"/>
                </a:solidFill>
                <a:latin typeface="Times New Roman" pitchFamily="18" charset="0"/>
                <a:cs typeface="Times New Roman" pitchFamily="18" charset="0"/>
              </a:rPr>
              <a:t>лепестке Цветика – семицветика расположен круг  с заданием  на подбор звуковой модели.</a:t>
            </a:r>
          </a:p>
          <a:p>
            <a:pPr indent="457200"/>
            <a:r>
              <a:rPr lang="ru-RU" sz="2400" b="1" i="1">
                <a:solidFill>
                  <a:srgbClr val="0070C0"/>
                </a:solidFill>
                <a:latin typeface="Times New Roman" pitchFamily="18" charset="0"/>
                <a:cs typeface="Times New Roman" pitchFamily="18" charset="0"/>
              </a:rPr>
              <a:t>Цель игры: </a:t>
            </a:r>
            <a:r>
              <a:rPr lang="ru-RU" sz="2400" b="1" i="1">
                <a:solidFill>
                  <a:srgbClr val="002060"/>
                </a:solidFill>
                <a:latin typeface="Times New Roman" pitchFamily="18" charset="0"/>
                <a:cs typeface="Times New Roman" pitchFamily="18" charset="0"/>
              </a:rPr>
              <a:t>освоить действия по моделированию звуков в словах.</a:t>
            </a:r>
          </a:p>
          <a:p>
            <a:pPr indent="457200"/>
            <a:r>
              <a:rPr lang="ru-RU" sz="2400" b="1" i="1">
                <a:solidFill>
                  <a:srgbClr val="0070C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найти с заданным словом картинку, подобрать  слову нужную звуковую модель.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sp>
        <p:nvSpPr>
          <p:cNvPr id="23554" name="Содержимое 2"/>
          <p:cNvSpPr>
            <a:spLocks noGrp="1"/>
          </p:cNvSpPr>
          <p:nvPr>
            <p:ph idx="1"/>
          </p:nvPr>
        </p:nvSpPr>
        <p:spPr/>
        <p:txBody>
          <a:bodyPr/>
          <a:lstStyle/>
          <a:p>
            <a:endParaRPr lang="ru-RU" smtClean="0"/>
          </a:p>
        </p:txBody>
      </p:sp>
      <p:pic>
        <p:nvPicPr>
          <p:cNvPr id="2355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D:\Documents and Settings\User\Local Settings\Temporary Internet Files\Content.Word\20211023_235159.jpg"/>
          <p:cNvPicPr/>
          <p:nvPr/>
        </p:nvPicPr>
        <p:blipFill>
          <a:blip r:embed="rId3" cstate="print"/>
          <a:srcRect/>
          <a:stretch>
            <a:fillRect/>
          </a:stretch>
        </p:blipFill>
        <p:spPr bwMode="auto">
          <a:xfrm rot="21002949">
            <a:off x="643372" y="663449"/>
            <a:ext cx="2798734" cy="52098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3557" name="Прямоугольник 5"/>
          <p:cNvSpPr>
            <a:spLocks noChangeArrowheads="1"/>
          </p:cNvSpPr>
          <p:nvPr/>
        </p:nvSpPr>
        <p:spPr bwMode="auto">
          <a:xfrm>
            <a:off x="3714750" y="785813"/>
            <a:ext cx="4214813" cy="5262562"/>
          </a:xfrm>
          <a:prstGeom prst="rect">
            <a:avLst/>
          </a:prstGeom>
          <a:noFill/>
          <a:ln w="9525">
            <a:noFill/>
            <a:miter lim="800000"/>
            <a:headEnd/>
            <a:tailEnd/>
          </a:ln>
        </p:spPr>
        <p:txBody>
          <a:bodyPr>
            <a:spAutoFit/>
          </a:bodyPr>
          <a:lstStyle/>
          <a:p>
            <a:pPr indent="457200"/>
            <a:r>
              <a:rPr lang="ru-RU" sz="2400" b="1" i="1">
                <a:solidFill>
                  <a:srgbClr val="002060"/>
                </a:solidFill>
                <a:latin typeface="Times New Roman" pitchFamily="18" charset="0"/>
                <a:cs typeface="Times New Roman" pitchFamily="18" charset="0"/>
              </a:rPr>
              <a:t>На  шестом </a:t>
            </a:r>
            <a:r>
              <a:rPr lang="ru-RU" sz="2400" b="1" i="1" u="sng">
                <a:solidFill>
                  <a:srgbClr val="002060"/>
                </a:solidFill>
                <a:latin typeface="Times New Roman" pitchFamily="18" charset="0"/>
                <a:cs typeface="Times New Roman" pitchFamily="18" charset="0"/>
              </a:rPr>
              <a:t>синем</a:t>
            </a:r>
            <a:r>
              <a:rPr lang="ru-RU" sz="2400" b="1" i="1" u="sng">
                <a:solidFill>
                  <a:srgbClr val="0070C0"/>
                </a:solidFill>
                <a:latin typeface="Times New Roman" pitchFamily="18" charset="0"/>
                <a:cs typeface="Times New Roman" pitchFamily="18" charset="0"/>
              </a:rPr>
              <a:t> </a:t>
            </a:r>
            <a:r>
              <a:rPr lang="ru-RU" sz="2400" b="1" i="1">
                <a:solidFill>
                  <a:srgbClr val="00B050"/>
                </a:solidFill>
                <a:latin typeface="Times New Roman" pitchFamily="18" charset="0"/>
                <a:cs typeface="Times New Roman" pitchFamily="18" charset="0"/>
              </a:rPr>
              <a:t> </a:t>
            </a:r>
            <a:r>
              <a:rPr lang="ru-RU" sz="2400" b="1" i="1">
                <a:solidFill>
                  <a:srgbClr val="FFC000"/>
                </a:solidFill>
                <a:latin typeface="Times New Roman" pitchFamily="18" charset="0"/>
                <a:cs typeface="Times New Roman" pitchFamily="18" charset="0"/>
              </a:rPr>
              <a:t> </a:t>
            </a:r>
            <a:r>
              <a:rPr lang="ru-RU" sz="2400" b="1" i="1">
                <a:solidFill>
                  <a:srgbClr val="002060"/>
                </a:solidFill>
                <a:latin typeface="Times New Roman" pitchFamily="18" charset="0"/>
                <a:cs typeface="Times New Roman" pitchFamily="18" charset="0"/>
              </a:rPr>
              <a:t>лепестке Цветика – семицветика расположен круг  с заданием  составить слово.</a:t>
            </a:r>
          </a:p>
          <a:p>
            <a:pPr indent="457200"/>
            <a:r>
              <a:rPr lang="ru-RU" sz="2400" b="1" i="1">
                <a:solidFill>
                  <a:srgbClr val="002060"/>
                </a:solidFill>
                <a:latin typeface="Times New Roman" pitchFamily="18" charset="0"/>
                <a:cs typeface="Times New Roman" pitchFamily="18" charset="0"/>
              </a:rPr>
              <a:t>Ц</a:t>
            </a:r>
            <a:r>
              <a:rPr lang="ru-RU" sz="2400" b="1" i="1" u="sng">
                <a:solidFill>
                  <a:srgbClr val="002060"/>
                </a:solidFill>
                <a:latin typeface="Times New Roman" pitchFamily="18" charset="0"/>
                <a:cs typeface="Times New Roman" pitchFamily="18" charset="0"/>
              </a:rPr>
              <a:t>ель игры: </a:t>
            </a:r>
            <a:r>
              <a:rPr lang="ru-RU" sz="2400" b="1" i="1">
                <a:solidFill>
                  <a:srgbClr val="002060"/>
                </a:solidFill>
                <a:latin typeface="Times New Roman" pitchFamily="18" charset="0"/>
                <a:cs typeface="Times New Roman" pitchFamily="18" charset="0"/>
              </a:rPr>
              <a:t>освоить слоговое чтение слов, состоящих из двух слогов.</a:t>
            </a:r>
          </a:p>
          <a:p>
            <a:pPr indent="457200"/>
            <a:r>
              <a:rPr lang="ru-RU" sz="2400" b="1" i="1" u="sng">
                <a:solidFill>
                  <a:srgbClr val="00206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найти заданную картинку, подобрать первый слог, подобрать второй слог и прочитать слово целиком.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endParaRPr lang="ru-RU" smtClean="0"/>
          </a:p>
        </p:txBody>
      </p:sp>
      <p:sp>
        <p:nvSpPr>
          <p:cNvPr id="24578" name="Содержимое 2"/>
          <p:cNvSpPr>
            <a:spLocks noGrp="1"/>
          </p:cNvSpPr>
          <p:nvPr>
            <p:ph idx="1"/>
          </p:nvPr>
        </p:nvSpPr>
        <p:spPr/>
        <p:txBody>
          <a:bodyPr/>
          <a:lstStyle/>
          <a:p>
            <a:endParaRPr lang="ru-RU" smtClean="0"/>
          </a:p>
        </p:txBody>
      </p:sp>
      <p:pic>
        <p:nvPicPr>
          <p:cNvPr id="2457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Рисунок 5" descr="D:\Documents and Settings\User\Local Settings\Temporary Internet Files\Content.Word\20211023_235209.jpg"/>
          <p:cNvPicPr/>
          <p:nvPr/>
        </p:nvPicPr>
        <p:blipFill>
          <a:blip r:embed="rId3" cstate="print"/>
          <a:srcRect/>
          <a:stretch>
            <a:fillRect/>
          </a:stretch>
        </p:blipFill>
        <p:spPr bwMode="auto">
          <a:xfrm rot="402880">
            <a:off x="5497209" y="869084"/>
            <a:ext cx="2939976" cy="50006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4581" name="Прямоугольник 6"/>
          <p:cNvSpPr>
            <a:spLocks noChangeArrowheads="1"/>
          </p:cNvSpPr>
          <p:nvPr/>
        </p:nvSpPr>
        <p:spPr bwMode="auto">
          <a:xfrm>
            <a:off x="571500" y="428625"/>
            <a:ext cx="4357688" cy="5632450"/>
          </a:xfrm>
          <a:prstGeom prst="rect">
            <a:avLst/>
          </a:prstGeom>
          <a:noFill/>
          <a:ln w="9525">
            <a:noFill/>
            <a:miter lim="800000"/>
            <a:headEnd/>
            <a:tailEnd/>
          </a:ln>
        </p:spPr>
        <p:txBody>
          <a:bodyPr>
            <a:spAutoFit/>
          </a:bodyPr>
          <a:lstStyle/>
          <a:p>
            <a:pPr indent="457200"/>
            <a:r>
              <a:rPr lang="ru-RU" sz="2400" b="1" i="1">
                <a:solidFill>
                  <a:srgbClr val="002060"/>
                </a:solidFill>
                <a:latin typeface="Times New Roman" pitchFamily="18" charset="0"/>
                <a:cs typeface="Times New Roman" pitchFamily="18" charset="0"/>
              </a:rPr>
              <a:t>На  седьмом </a:t>
            </a:r>
            <a:r>
              <a:rPr lang="ru-RU" sz="2400" b="1" i="1">
                <a:solidFill>
                  <a:srgbClr val="7030A0"/>
                </a:solidFill>
                <a:latin typeface="Times New Roman" pitchFamily="18" charset="0"/>
                <a:cs typeface="Times New Roman" pitchFamily="18" charset="0"/>
              </a:rPr>
              <a:t>фиолетовом</a:t>
            </a:r>
            <a:r>
              <a:rPr lang="ru-RU" sz="2400" b="1" i="1">
                <a:solidFill>
                  <a:srgbClr val="00B050"/>
                </a:solidFill>
                <a:latin typeface="Times New Roman" pitchFamily="18" charset="0"/>
                <a:cs typeface="Times New Roman" pitchFamily="18" charset="0"/>
              </a:rPr>
              <a:t> </a:t>
            </a:r>
            <a:r>
              <a:rPr lang="ru-RU" sz="2400" b="1" i="1">
                <a:solidFill>
                  <a:srgbClr val="FFC000"/>
                </a:solidFill>
                <a:latin typeface="Times New Roman" pitchFamily="18" charset="0"/>
                <a:cs typeface="Times New Roman" pitchFamily="18" charset="0"/>
              </a:rPr>
              <a:t> </a:t>
            </a:r>
            <a:r>
              <a:rPr lang="ru-RU" sz="2400" b="1" i="1">
                <a:solidFill>
                  <a:srgbClr val="002060"/>
                </a:solidFill>
                <a:latin typeface="Times New Roman" pitchFamily="18" charset="0"/>
                <a:cs typeface="Times New Roman" pitchFamily="18" charset="0"/>
              </a:rPr>
              <a:t>лепестке Цветика – семицветика расположен круг  с заданием  найти одинаковые звуки.</a:t>
            </a:r>
          </a:p>
          <a:p>
            <a:pPr indent="457200"/>
            <a:r>
              <a:rPr lang="ru-RU" sz="2400" b="1" i="1">
                <a:solidFill>
                  <a:srgbClr val="7030A0"/>
                </a:solidFill>
                <a:latin typeface="Times New Roman" pitchFamily="18" charset="0"/>
                <a:cs typeface="Times New Roman" pitchFamily="18" charset="0"/>
              </a:rPr>
              <a:t>Цель игры: </a:t>
            </a:r>
            <a:r>
              <a:rPr lang="ru-RU" sz="2400" b="1" i="1">
                <a:solidFill>
                  <a:srgbClr val="002060"/>
                </a:solidFill>
                <a:latin typeface="Times New Roman" pitchFamily="18" charset="0"/>
                <a:cs typeface="Times New Roman" pitchFamily="18" charset="0"/>
              </a:rPr>
              <a:t>сравнить звуки в начале и на конце слов.</a:t>
            </a:r>
          </a:p>
          <a:p>
            <a:pPr indent="457200"/>
            <a:r>
              <a:rPr lang="ru-RU" sz="2400" b="1" i="1">
                <a:solidFill>
                  <a:srgbClr val="7030A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найти заданное слово на картинке, выделить заданный на схеме звук слова, подобрать к выделенному звуку картинку с таким же звуком в той же позиции.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endParaRPr lang="ru-RU" smtClean="0"/>
          </a:p>
        </p:txBody>
      </p:sp>
      <p:sp>
        <p:nvSpPr>
          <p:cNvPr id="25602" name="Содержимое 2"/>
          <p:cNvSpPr>
            <a:spLocks noGrp="1"/>
          </p:cNvSpPr>
          <p:nvPr>
            <p:ph idx="1"/>
          </p:nvPr>
        </p:nvSpPr>
        <p:spPr/>
        <p:txBody>
          <a:bodyPr/>
          <a:lstStyle/>
          <a:p>
            <a:endParaRPr lang="ru-RU" smtClean="0"/>
          </a:p>
        </p:txBody>
      </p:sp>
      <p:pic>
        <p:nvPicPr>
          <p:cNvPr id="2560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4" name="Прямоугольник 5"/>
          <p:cNvSpPr>
            <a:spLocks noChangeArrowheads="1"/>
          </p:cNvSpPr>
          <p:nvPr/>
        </p:nvSpPr>
        <p:spPr bwMode="auto">
          <a:xfrm>
            <a:off x="500063" y="571500"/>
            <a:ext cx="3286125" cy="5262563"/>
          </a:xfrm>
          <a:prstGeom prst="rect">
            <a:avLst/>
          </a:prstGeom>
          <a:noFill/>
          <a:ln w="9525">
            <a:noFill/>
            <a:miter lim="800000"/>
            <a:headEnd/>
            <a:tailEnd/>
          </a:ln>
        </p:spPr>
        <p:txBody>
          <a:bodyPr>
            <a:spAutoFit/>
          </a:bodyPr>
          <a:lstStyle/>
          <a:p>
            <a:pPr indent="457200"/>
            <a:r>
              <a:rPr lang="ru-RU" sz="2400" b="1" i="1">
                <a:solidFill>
                  <a:srgbClr val="FF0000"/>
                </a:solidFill>
                <a:latin typeface="Times New Roman" pitchFamily="18" charset="0"/>
                <a:cs typeface="Times New Roman" pitchFamily="18" charset="0"/>
              </a:rPr>
              <a:t>Комментарий к игре.       </a:t>
            </a:r>
          </a:p>
          <a:p>
            <a:pPr indent="457200"/>
            <a:r>
              <a:rPr lang="ru-RU" sz="2400" b="1" i="1">
                <a:solidFill>
                  <a:srgbClr val="FF0000"/>
                </a:solidFill>
                <a:latin typeface="Times New Roman" pitchFamily="18" charset="0"/>
                <a:cs typeface="Times New Roman" pitchFamily="18" charset="0"/>
              </a:rPr>
              <a:t> </a:t>
            </a:r>
            <a:r>
              <a:rPr lang="ru-RU" sz="2400" b="1" i="1">
                <a:solidFill>
                  <a:srgbClr val="002060"/>
                </a:solidFill>
                <a:latin typeface="Times New Roman" pitchFamily="18" charset="0"/>
                <a:cs typeface="Times New Roman" pitchFamily="18" charset="0"/>
              </a:rPr>
              <a:t>Лепесток с заданием ребёнок выбирает с помощью вращающейся стрелочки.</a:t>
            </a:r>
          </a:p>
          <a:p>
            <a:pPr indent="457200"/>
            <a:endParaRPr lang="ru-RU" sz="2400" b="1" i="1">
              <a:solidFill>
                <a:srgbClr val="002060"/>
              </a:solidFill>
              <a:latin typeface="Times New Roman" pitchFamily="18" charset="0"/>
              <a:cs typeface="Times New Roman" pitchFamily="18" charset="0"/>
            </a:endParaRPr>
          </a:p>
          <a:p>
            <a:pPr indent="457200"/>
            <a:r>
              <a:rPr lang="ru-RU" sz="2400" b="1" i="1">
                <a:solidFill>
                  <a:srgbClr val="002060"/>
                </a:solidFill>
                <a:latin typeface="Times New Roman" pitchFamily="18" charset="0"/>
                <a:cs typeface="Times New Roman" pitchFamily="18" charset="0"/>
              </a:rPr>
              <a:t>Эта стрелочка является сердцевиной цветка и к ней крепятся лепестки Цветика – семицветика.</a:t>
            </a:r>
            <a:endParaRPr lang="ru-RU" sz="2400" i="1">
              <a:solidFill>
                <a:srgbClr val="002060"/>
              </a:solidFill>
              <a:latin typeface="Calibri" pitchFamily="34" charset="0"/>
            </a:endParaRPr>
          </a:p>
        </p:txBody>
      </p:sp>
      <p:pic>
        <p:nvPicPr>
          <p:cNvPr id="25605" name="Рисунок 7" descr="D:\WINDOWS\Temp\WPDNSE\Camera\20211024_030402-1.jpg"/>
          <p:cNvPicPr>
            <a:picLocks noChangeAspect="1" noChangeArrowheads="1"/>
          </p:cNvPicPr>
          <p:nvPr/>
        </p:nvPicPr>
        <p:blipFill>
          <a:blip r:embed="rId3"/>
          <a:srcRect/>
          <a:stretch>
            <a:fillRect/>
          </a:stretch>
        </p:blipFill>
        <p:spPr bwMode="auto">
          <a:xfrm>
            <a:off x="2643188" y="2428875"/>
            <a:ext cx="714375" cy="714375"/>
          </a:xfrm>
          <a:prstGeom prst="rect">
            <a:avLst/>
          </a:prstGeom>
          <a:noFill/>
          <a:ln w="9525">
            <a:noFill/>
            <a:miter lim="800000"/>
            <a:headEnd/>
            <a:tailEnd/>
          </a:ln>
        </p:spPr>
      </p:pic>
      <p:pic>
        <p:nvPicPr>
          <p:cNvPr id="9" name="Рисунок 8" descr="D:\WINDOWS\Temp\WPDNSE\Camera\20211022_224717-1.jpg"/>
          <p:cNvPicPr/>
          <p:nvPr/>
        </p:nvPicPr>
        <p:blipFill>
          <a:blip r:embed="rId4" cstate="print"/>
          <a:srcRect/>
          <a:stretch>
            <a:fillRect/>
          </a:stretch>
        </p:blipFill>
        <p:spPr bwMode="auto">
          <a:xfrm rot="949096">
            <a:off x="4054548" y="540804"/>
            <a:ext cx="4473455" cy="3638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Скругленная соединительная линия 10"/>
          <p:cNvCxnSpPr>
            <a:stCxn id="8" idx="3"/>
          </p:cNvCxnSpPr>
          <p:nvPr/>
        </p:nvCxnSpPr>
        <p:spPr>
          <a:xfrm flipV="1">
            <a:off x="3357563" y="2286000"/>
            <a:ext cx="2786062" cy="500063"/>
          </a:xfrm>
          <a:prstGeom prst="curvedConnector3">
            <a:avLst>
              <a:gd name="adj1" fmla="val 50000"/>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ru-RU" smtClean="0"/>
          </a:p>
        </p:txBody>
      </p:sp>
      <p:sp>
        <p:nvSpPr>
          <p:cNvPr id="26626" name="Содержимое 2"/>
          <p:cNvSpPr>
            <a:spLocks noGrp="1"/>
          </p:cNvSpPr>
          <p:nvPr>
            <p:ph idx="1"/>
          </p:nvPr>
        </p:nvSpPr>
        <p:spPr/>
        <p:txBody>
          <a:bodyPr/>
          <a:lstStyle/>
          <a:p>
            <a:endParaRPr lang="ru-RU" smtClean="0"/>
          </a:p>
        </p:txBody>
      </p:sp>
      <p:pic>
        <p:nvPicPr>
          <p:cNvPr id="2662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8" name="Прямоугольник 5"/>
          <p:cNvSpPr>
            <a:spLocks noChangeArrowheads="1"/>
          </p:cNvSpPr>
          <p:nvPr/>
        </p:nvSpPr>
        <p:spPr bwMode="auto">
          <a:xfrm>
            <a:off x="214313" y="285750"/>
            <a:ext cx="8643937" cy="5940425"/>
          </a:xfrm>
          <a:prstGeom prst="rect">
            <a:avLst/>
          </a:prstGeom>
          <a:noFill/>
          <a:ln w="9525">
            <a:noFill/>
            <a:miter lim="800000"/>
            <a:headEnd/>
            <a:tailEnd/>
          </a:ln>
        </p:spPr>
        <p:txBody>
          <a:bodyPr>
            <a:spAutoFit/>
          </a:bodyPr>
          <a:lstStyle/>
          <a:p>
            <a:pPr indent="457200" algn="r"/>
            <a:r>
              <a:rPr lang="ru-RU" sz="2000" b="1" i="1">
                <a:solidFill>
                  <a:srgbClr val="FF0000"/>
                </a:solidFill>
                <a:latin typeface="Times New Roman" pitchFamily="18" charset="0"/>
                <a:cs typeface="Times New Roman" pitchFamily="18" charset="0"/>
              </a:rPr>
              <a:t>«Учите ребёнка каким – нибудь </a:t>
            </a:r>
          </a:p>
          <a:p>
            <a:pPr indent="457200" algn="r"/>
            <a:r>
              <a:rPr lang="ru-RU" sz="2000" b="1" i="1">
                <a:solidFill>
                  <a:srgbClr val="FF0000"/>
                </a:solidFill>
                <a:latin typeface="Times New Roman" pitchFamily="18" charset="0"/>
                <a:cs typeface="Times New Roman" pitchFamily="18" charset="0"/>
              </a:rPr>
              <a:t>неизвестным ему пяти словам-</a:t>
            </a:r>
          </a:p>
          <a:p>
            <a:pPr indent="457200" algn="r"/>
            <a:r>
              <a:rPr lang="ru-RU" sz="2000" b="1" i="1">
                <a:solidFill>
                  <a:srgbClr val="FF0000"/>
                </a:solidFill>
                <a:latin typeface="Times New Roman" pitchFamily="18" charset="0"/>
                <a:cs typeface="Times New Roman" pitchFamily="18" charset="0"/>
              </a:rPr>
              <a:t>он будет долго и напрасно мучиться,</a:t>
            </a:r>
          </a:p>
          <a:p>
            <a:pPr indent="457200" algn="r"/>
            <a:r>
              <a:rPr lang="ru-RU" sz="2000" b="1" i="1">
                <a:solidFill>
                  <a:srgbClr val="FF0000"/>
                </a:solidFill>
                <a:latin typeface="Times New Roman" pitchFamily="18" charset="0"/>
                <a:cs typeface="Times New Roman" pitchFamily="18" charset="0"/>
              </a:rPr>
              <a:t>но свяжите двадцать таких слов </a:t>
            </a:r>
          </a:p>
          <a:p>
            <a:pPr indent="457200" algn="r"/>
            <a:r>
              <a:rPr lang="ru-RU" sz="2000" b="1" i="1">
                <a:solidFill>
                  <a:srgbClr val="FF0000"/>
                </a:solidFill>
                <a:latin typeface="Times New Roman" pitchFamily="18" charset="0"/>
                <a:cs typeface="Times New Roman" pitchFamily="18" charset="0"/>
              </a:rPr>
              <a:t>с картинками, он усвоит их на лету».</a:t>
            </a:r>
          </a:p>
          <a:p>
            <a:pPr indent="457200" algn="r"/>
            <a:r>
              <a:rPr lang="ru-RU" sz="2000" b="1" i="1">
                <a:solidFill>
                  <a:srgbClr val="FF0000"/>
                </a:solidFill>
                <a:latin typeface="Times New Roman" pitchFamily="18" charset="0"/>
                <a:cs typeface="Times New Roman" pitchFamily="18" charset="0"/>
              </a:rPr>
              <a:t>К.Д. Ушинский</a:t>
            </a:r>
          </a:p>
          <a:p>
            <a:pPr indent="457200"/>
            <a:r>
              <a:rPr lang="ru-RU" sz="2000" b="1" i="1">
                <a:solidFill>
                  <a:srgbClr val="002060"/>
                </a:solidFill>
                <a:latin typeface="Times New Roman" pitchFamily="18" charset="0"/>
                <a:cs typeface="Times New Roman" pitchFamily="18" charset="0"/>
              </a:rPr>
              <a:t>Таким образом, можно сделать вывод о том, что применение данного многофункционального пособия «Цветик – семицветика» с воспитанниками, имеющими проблемы в речевом развитии, является неоспоримым. </a:t>
            </a:r>
          </a:p>
          <a:p>
            <a:pPr indent="457200"/>
            <a:r>
              <a:rPr lang="ru-RU" sz="2000" b="1" i="1">
                <a:solidFill>
                  <a:srgbClr val="002060"/>
                </a:solidFill>
                <a:latin typeface="Times New Roman" pitchFamily="18" charset="0"/>
                <a:cs typeface="Times New Roman" pitchFamily="18" charset="0"/>
              </a:rPr>
              <a:t>Чем раньше начать стимулировать и развивать творческое мышление (фантазирование, воображение, понимание закономерностей, решение сложных проблем, ситуаций), тем более высоким окажется уровень познавательной деятельности, тем быстрее осуществится плавный переход от конкретного мышления к абстрактному.</a:t>
            </a:r>
          </a:p>
          <a:p>
            <a:pPr indent="457200"/>
            <a:r>
              <a:rPr lang="ru-RU" sz="2000" b="1" i="1">
                <a:solidFill>
                  <a:srgbClr val="002060"/>
                </a:solidFill>
                <a:latin typeface="Times New Roman" pitchFamily="18" charset="0"/>
                <a:cs typeface="Times New Roman" pitchFamily="18" charset="0"/>
              </a:rPr>
              <a:t>Работа с дошкольниками по ТРИЗ интересная и многоплановая, хорошо внедряется и совмещается с работой по программе дошкольного образования, дополняя её с получением большей эффективности в результатах. </a:t>
            </a:r>
            <a:endParaRPr lang="ru-RU" sz="2000" i="1">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endParaRPr lang="ru-RU" smtClean="0"/>
          </a:p>
        </p:txBody>
      </p:sp>
      <p:sp>
        <p:nvSpPr>
          <p:cNvPr id="27650" name="Содержимое 2"/>
          <p:cNvSpPr>
            <a:spLocks noGrp="1"/>
          </p:cNvSpPr>
          <p:nvPr>
            <p:ph idx="1"/>
          </p:nvPr>
        </p:nvSpPr>
        <p:spPr/>
        <p:txBody>
          <a:bodyPr/>
          <a:lstStyle/>
          <a:p>
            <a:endParaRPr lang="ru-RU" smtClean="0"/>
          </a:p>
        </p:txBody>
      </p:sp>
      <p:pic>
        <p:nvPicPr>
          <p:cNvPr id="27651"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27652" name="Прямоугольник 4"/>
          <p:cNvSpPr>
            <a:spLocks noChangeArrowheads="1"/>
          </p:cNvSpPr>
          <p:nvPr/>
        </p:nvSpPr>
        <p:spPr bwMode="auto">
          <a:xfrm>
            <a:off x="2286000" y="1285875"/>
            <a:ext cx="3500438" cy="1938338"/>
          </a:xfrm>
          <a:prstGeom prst="rect">
            <a:avLst/>
          </a:prstGeom>
          <a:noFill/>
          <a:ln w="9525">
            <a:noFill/>
            <a:miter lim="800000"/>
            <a:headEnd/>
            <a:tailEnd/>
          </a:ln>
        </p:spPr>
        <p:txBody>
          <a:bodyPr>
            <a:spAutoFit/>
          </a:bodyPr>
          <a:lstStyle/>
          <a:p>
            <a:pPr algn="ctr"/>
            <a:r>
              <a:rPr lang="ru-RU" sz="4000" b="1">
                <a:solidFill>
                  <a:srgbClr val="002060"/>
                </a:solidFill>
                <a:latin typeface="Monotype Corsiva" pitchFamily="66" charset="0"/>
                <a:cs typeface="Times New Roman" pitchFamily="18" charset="0"/>
              </a:rPr>
              <a:t>СПАСИБО </a:t>
            </a:r>
          </a:p>
          <a:p>
            <a:pPr algn="ctr"/>
            <a:r>
              <a:rPr lang="ru-RU" sz="4000" b="1">
                <a:solidFill>
                  <a:srgbClr val="002060"/>
                </a:solidFill>
                <a:latin typeface="Monotype Corsiva" pitchFamily="66" charset="0"/>
                <a:cs typeface="Times New Roman" pitchFamily="18" charset="0"/>
              </a:rPr>
              <a:t>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endParaRPr lang="ru-RU" smtClean="0"/>
          </a:p>
        </p:txBody>
      </p:sp>
      <p:sp>
        <p:nvSpPr>
          <p:cNvPr id="14338" name="Содержимое 2"/>
          <p:cNvSpPr>
            <a:spLocks noGrp="1"/>
          </p:cNvSpPr>
          <p:nvPr>
            <p:ph idx="1"/>
          </p:nvPr>
        </p:nvSpPr>
        <p:spPr/>
        <p:txBody>
          <a:bodyPr/>
          <a:lstStyle/>
          <a:p>
            <a:endParaRPr lang="ru-RU" smtClean="0"/>
          </a:p>
        </p:txBody>
      </p:sp>
      <p:pic>
        <p:nvPicPr>
          <p:cNvPr id="1433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0" name="Прямоугольник 7"/>
          <p:cNvSpPr>
            <a:spLocks noChangeArrowheads="1"/>
          </p:cNvSpPr>
          <p:nvPr/>
        </p:nvSpPr>
        <p:spPr bwMode="auto">
          <a:xfrm>
            <a:off x="642938" y="642938"/>
            <a:ext cx="8072437" cy="369887"/>
          </a:xfrm>
          <a:prstGeom prst="rect">
            <a:avLst/>
          </a:prstGeom>
          <a:noFill/>
          <a:ln w="9525">
            <a:noFill/>
            <a:miter lim="800000"/>
            <a:headEnd/>
            <a:tailEnd/>
          </a:ln>
        </p:spPr>
        <p:txBody>
          <a:bodyPr>
            <a:spAutoFit/>
          </a:bodyPr>
          <a:lstStyle/>
          <a:p>
            <a:pPr algn="r"/>
            <a:r>
              <a:rPr lang="ru-RU" b="1">
                <a:solidFill>
                  <a:srgbClr val="FF0000"/>
                </a:solidFill>
                <a:latin typeface="Times New Roman" pitchFamily="18" charset="0"/>
                <a:cs typeface="Times New Roman" pitchFamily="18" charset="0"/>
              </a:rPr>
              <a:t> </a:t>
            </a:r>
            <a:endParaRPr lang="ru-RU">
              <a:latin typeface="Calibri" pitchFamily="34" charset="0"/>
            </a:endParaRPr>
          </a:p>
        </p:txBody>
      </p:sp>
      <p:sp>
        <p:nvSpPr>
          <p:cNvPr id="9" name="Прямоугольник 8"/>
          <p:cNvSpPr/>
          <p:nvPr/>
        </p:nvSpPr>
        <p:spPr>
          <a:xfrm>
            <a:off x="357188" y="571500"/>
            <a:ext cx="8429625" cy="5816600"/>
          </a:xfrm>
          <a:prstGeom prst="rect">
            <a:avLst/>
          </a:prstGeom>
        </p:spPr>
        <p:txBody>
          <a:bodyPr>
            <a:spAutoFit/>
          </a:bodyPr>
          <a:lstStyle/>
          <a:p>
            <a:pPr indent="457200" fontAlgn="auto">
              <a:spcBef>
                <a:spcPts val="0"/>
              </a:spcBef>
              <a:spcAft>
                <a:spcPts val="0"/>
              </a:spcAft>
              <a:defRPr/>
            </a:pPr>
            <a:r>
              <a:rPr lang="ru-RU" sz="2400" b="1" i="1" dirty="0">
                <a:solidFill>
                  <a:srgbClr val="002060"/>
                </a:solidFill>
                <a:latin typeface="Times New Roman" pitchFamily="18" charset="0"/>
                <a:cs typeface="Times New Roman" pitchFamily="18" charset="0"/>
              </a:rPr>
              <a:t>Проблема развития речи является актуальной в дошкольном возрасте. На сегодняшний день существует множество методик, с помощью которых можно регулировать процесс развития речи у детей. </a:t>
            </a:r>
          </a:p>
          <a:p>
            <a:pPr indent="457200" algn="just" fontAlgn="auto">
              <a:spcBef>
                <a:spcPts val="0"/>
              </a:spcBef>
              <a:spcAft>
                <a:spcPts val="0"/>
              </a:spcAft>
              <a:defRPr/>
            </a:pPr>
            <a:r>
              <a:rPr lang="ru-RU" sz="2400" b="1" i="1" dirty="0">
                <a:solidFill>
                  <a:srgbClr val="002060"/>
                </a:solidFill>
                <a:latin typeface="Times New Roman" pitchFamily="18" charset="0"/>
                <a:cs typeface="Times New Roman" pitchFamily="18" charset="0"/>
              </a:rPr>
              <a:t>Важнейшим условием совершенствования речевой деятельности дошкольников является создание эмоционально благоприятной ситуации, способствующей возникновению желания активно участвовать в речевом общении. При этом особое значение имеет игровое общение  детей. Игровое общение есть тот необходимый базис, в рамках которого происходит формирование и совершенствование речевой активности ребёнка. </a:t>
            </a:r>
          </a:p>
          <a:p>
            <a:pPr indent="457200" algn="just" fontAlgn="auto">
              <a:spcBef>
                <a:spcPts val="0"/>
              </a:spcBef>
              <a:spcAft>
                <a:spcPts val="0"/>
              </a:spcAft>
              <a:defRPr/>
            </a:pPr>
            <a:r>
              <a:rPr lang="ru-RU" sz="2400" b="1" i="1" dirty="0">
                <a:solidFill>
                  <a:srgbClr val="002060"/>
                </a:solidFill>
                <a:latin typeface="Times New Roman" pitchFamily="18" charset="0"/>
                <a:cs typeface="Times New Roman" pitchFamily="18" charset="0"/>
              </a:rPr>
              <a:t>Этому условию соответствует многофункциональное пособие – игра  «Цветик- </a:t>
            </a:r>
            <a:r>
              <a:rPr lang="ru-RU" sz="2400" b="1" i="1" dirty="0" err="1">
                <a:solidFill>
                  <a:srgbClr val="002060"/>
                </a:solidFill>
                <a:latin typeface="Times New Roman" pitchFamily="18" charset="0"/>
                <a:cs typeface="Times New Roman" pitchFamily="18" charset="0"/>
              </a:rPr>
              <a:t>семицветик</a:t>
            </a:r>
            <a:r>
              <a:rPr lang="ru-RU" sz="2400" b="1" i="1" dirty="0">
                <a:solidFill>
                  <a:srgbClr val="002060"/>
                </a:solidFill>
                <a:latin typeface="Times New Roman" pitchFamily="18" charset="0"/>
                <a:cs typeface="Times New Roman" pitchFamily="18" charset="0"/>
              </a:rPr>
              <a:t>».</a:t>
            </a:r>
          </a:p>
          <a:p>
            <a:pPr indent="457200" algn="just" fontAlgn="auto">
              <a:spcBef>
                <a:spcPts val="0"/>
              </a:spcBef>
              <a:spcAft>
                <a:spcPts val="0"/>
              </a:spcAft>
              <a:defRPr/>
            </a:pPr>
            <a:endParaRPr lang="ru-RU" b="1" i="1" dirty="0">
              <a:solidFill>
                <a:srgbClr val="002060"/>
              </a:solidFill>
              <a:latin typeface="Times New Roman" pitchFamily="18" charset="0"/>
              <a:cs typeface="Times New Roman" pitchFamily="18" charset="0"/>
            </a:endParaRPr>
          </a:p>
          <a:p>
            <a:pPr fontAlgn="auto">
              <a:spcBef>
                <a:spcPts val="0"/>
              </a:spcBef>
              <a:spcAft>
                <a:spcPts val="0"/>
              </a:spcAft>
              <a:defRPr/>
            </a:pPr>
            <a:endParaRPr lang="ru-RU"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endParaRPr lang="ru-RU" smtClean="0"/>
          </a:p>
        </p:txBody>
      </p:sp>
      <p:sp>
        <p:nvSpPr>
          <p:cNvPr id="15362" name="Содержимое 2"/>
          <p:cNvSpPr>
            <a:spLocks noGrp="1"/>
          </p:cNvSpPr>
          <p:nvPr>
            <p:ph idx="1"/>
          </p:nvPr>
        </p:nvSpPr>
        <p:spPr/>
        <p:txBody>
          <a:bodyPr/>
          <a:lstStyle/>
          <a:p>
            <a:endParaRPr lang="ru-RU" smtClean="0"/>
          </a:p>
        </p:txBody>
      </p:sp>
      <p:pic>
        <p:nvPicPr>
          <p:cNvPr id="1536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4" name="Прямоугольник 4"/>
          <p:cNvSpPr>
            <a:spLocks noChangeArrowheads="1"/>
          </p:cNvSpPr>
          <p:nvPr/>
        </p:nvSpPr>
        <p:spPr bwMode="auto">
          <a:xfrm>
            <a:off x="285750" y="214313"/>
            <a:ext cx="8501063" cy="830262"/>
          </a:xfrm>
          <a:prstGeom prst="rect">
            <a:avLst/>
          </a:prstGeom>
          <a:noFill/>
          <a:ln w="9525">
            <a:noFill/>
            <a:miter lim="800000"/>
            <a:headEnd/>
            <a:tailEnd/>
          </a:ln>
        </p:spPr>
        <p:txBody>
          <a:bodyPr>
            <a:spAutoFit/>
          </a:bodyPr>
          <a:lstStyle/>
          <a:p>
            <a:pPr algn="ctr"/>
            <a:r>
              <a:rPr lang="ru-RU" sz="2400" b="1" i="1">
                <a:solidFill>
                  <a:srgbClr val="FF0000"/>
                </a:solidFill>
                <a:latin typeface="Times New Roman" pitchFamily="18" charset="0"/>
                <a:cs typeface="Times New Roman" pitchFamily="18" charset="0"/>
              </a:rPr>
              <a:t>Цель пособия: </a:t>
            </a:r>
            <a:r>
              <a:rPr lang="ru-RU" sz="2400" b="1" i="1">
                <a:solidFill>
                  <a:srgbClr val="002060"/>
                </a:solidFill>
                <a:latin typeface="Times New Roman" pitchFamily="18" charset="0"/>
                <a:cs typeface="Times New Roman" pitchFamily="18" charset="0"/>
              </a:rPr>
              <a:t>формирование и совершенствование </a:t>
            </a:r>
          </a:p>
          <a:p>
            <a:pPr algn="ctr"/>
            <a:r>
              <a:rPr lang="ru-RU" sz="2400" b="1" i="1">
                <a:solidFill>
                  <a:srgbClr val="002060"/>
                </a:solidFill>
                <a:latin typeface="Times New Roman" pitchFamily="18" charset="0"/>
                <a:cs typeface="Times New Roman" pitchFamily="18" charset="0"/>
              </a:rPr>
              <a:t>                          речевой активности ребёнка.</a:t>
            </a:r>
          </a:p>
        </p:txBody>
      </p:sp>
      <p:pic>
        <p:nvPicPr>
          <p:cNvPr id="8" name="Рисунок 7" descr="D:\WINDOWS\Temp\WPDNSE\Camera\20211023_235016-1.jpg"/>
          <p:cNvPicPr/>
          <p:nvPr/>
        </p:nvPicPr>
        <p:blipFill>
          <a:blip r:embed="rId3" cstate="print"/>
          <a:srcRect/>
          <a:stretch>
            <a:fillRect/>
          </a:stretch>
        </p:blipFill>
        <p:spPr bwMode="auto">
          <a:xfrm rot="20838635">
            <a:off x="486668" y="1322195"/>
            <a:ext cx="3468078" cy="48165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descr="D:\WINDOWS\Temp\WPDNSE\Camera\20211022_224717-1.jpg"/>
          <p:cNvPicPr/>
          <p:nvPr/>
        </p:nvPicPr>
        <p:blipFill>
          <a:blip r:embed="rId4" cstate="print"/>
          <a:srcRect/>
          <a:stretch>
            <a:fillRect/>
          </a:stretch>
        </p:blipFill>
        <p:spPr bwMode="auto">
          <a:xfrm rot="949096">
            <a:off x="4054549" y="1898102"/>
            <a:ext cx="4473455" cy="3638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endParaRPr lang="ru-RU" smtClean="0"/>
          </a:p>
        </p:txBody>
      </p:sp>
      <p:sp>
        <p:nvSpPr>
          <p:cNvPr id="16386" name="Содержимое 2"/>
          <p:cNvSpPr>
            <a:spLocks noGrp="1"/>
          </p:cNvSpPr>
          <p:nvPr>
            <p:ph idx="1"/>
          </p:nvPr>
        </p:nvSpPr>
        <p:spPr/>
        <p:txBody>
          <a:bodyPr/>
          <a:lstStyle/>
          <a:p>
            <a:endParaRPr lang="ru-RU" smtClean="0"/>
          </a:p>
        </p:txBody>
      </p:sp>
      <p:pic>
        <p:nvPicPr>
          <p:cNvPr id="1638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8" name="Прямоугольник 4"/>
          <p:cNvSpPr>
            <a:spLocks noChangeArrowheads="1"/>
          </p:cNvSpPr>
          <p:nvPr/>
        </p:nvSpPr>
        <p:spPr bwMode="auto">
          <a:xfrm>
            <a:off x="357188" y="285750"/>
            <a:ext cx="8501062" cy="5632450"/>
          </a:xfrm>
          <a:prstGeom prst="rect">
            <a:avLst/>
          </a:prstGeom>
          <a:noFill/>
          <a:ln w="9525">
            <a:noFill/>
            <a:miter lim="800000"/>
            <a:headEnd/>
            <a:tailEnd/>
          </a:ln>
        </p:spPr>
        <p:txBody>
          <a:bodyPr>
            <a:spAutoFit/>
          </a:bodyPr>
          <a:lstStyle/>
          <a:p>
            <a:pPr indent="457200" algn="just"/>
            <a:r>
              <a:rPr lang="ru-RU" sz="2000" b="1" i="1">
                <a:solidFill>
                  <a:srgbClr val="002060"/>
                </a:solidFill>
                <a:latin typeface="Times New Roman" pitchFamily="18" charset="0"/>
                <a:cs typeface="Times New Roman" pitchFamily="18" charset="0"/>
              </a:rPr>
              <a:t>В основу изготовления данного пособия взята инновационная технология ТРИЗ (теория решения изобретательных задач), а именно Круги Луллия.</a:t>
            </a:r>
          </a:p>
          <a:p>
            <a:pPr indent="457200" algn="just"/>
            <a:r>
              <a:rPr lang="ru-RU" sz="2000" b="1" i="1">
                <a:solidFill>
                  <a:srgbClr val="002060"/>
                </a:solidFill>
                <a:latin typeface="Times New Roman" pitchFamily="18" charset="0"/>
                <a:cs typeface="Times New Roman" pitchFamily="18" charset="0"/>
              </a:rPr>
              <a:t>Раймонд Луллий жил в Х</a:t>
            </a:r>
            <a:r>
              <a:rPr lang="en-US" sz="2000" b="1" i="1">
                <a:solidFill>
                  <a:srgbClr val="002060"/>
                </a:solidFill>
                <a:latin typeface="Times New Roman" pitchFamily="18" charset="0"/>
                <a:cs typeface="Times New Roman" pitchFamily="18" charset="0"/>
              </a:rPr>
              <a:t>III – </a:t>
            </a:r>
            <a:r>
              <a:rPr lang="ru-RU" sz="2000" b="1" i="1">
                <a:solidFill>
                  <a:srgbClr val="002060"/>
                </a:solidFill>
                <a:latin typeface="Times New Roman" pitchFamily="18" charset="0"/>
                <a:cs typeface="Times New Roman" pitchFamily="18" charset="0"/>
              </a:rPr>
              <a:t>Х</a:t>
            </a:r>
            <a:r>
              <a:rPr lang="en-US" sz="2000" b="1" i="1">
                <a:solidFill>
                  <a:srgbClr val="002060"/>
                </a:solidFill>
                <a:latin typeface="Times New Roman" pitchFamily="18" charset="0"/>
                <a:cs typeface="Times New Roman" pitchFamily="18" charset="0"/>
              </a:rPr>
              <a:t>IV</a:t>
            </a:r>
            <a:r>
              <a:rPr lang="ru-RU" sz="2000" b="1" i="1">
                <a:solidFill>
                  <a:srgbClr val="002060"/>
                </a:solidFill>
                <a:latin typeface="Times New Roman" pitchFamily="18" charset="0"/>
                <a:cs typeface="Times New Roman" pitchFamily="18" charset="0"/>
              </a:rPr>
              <a:t>вв.. Он создал приспособление, которое представляет собой несколько кругов разного диаметра, нанизанных на стержень (по типу пирамидки). Круги подвижны. Все они разделены на одинаковое количество секторов. Луллий  на секторах размещал рисунки, писал разные слова и целые изречения.</a:t>
            </a:r>
          </a:p>
          <a:p>
            <a:pPr indent="457200" algn="just"/>
            <a:r>
              <a:rPr lang="ru-RU" sz="2000" b="1" i="1">
                <a:solidFill>
                  <a:srgbClr val="002060"/>
                </a:solidFill>
                <a:latin typeface="Times New Roman" pitchFamily="18" charset="0"/>
                <a:cs typeface="Times New Roman" pitchFamily="18" charset="0"/>
              </a:rPr>
              <a:t>Круги Луллия могут использоваться и в репродуктивной деятельности по ознакомлению с окружающим, математике и развитию речи и др.</a:t>
            </a:r>
          </a:p>
          <a:p>
            <a:pPr indent="457200" algn="just"/>
            <a:r>
              <a:rPr lang="ru-RU" sz="2000" b="1" i="1">
                <a:solidFill>
                  <a:srgbClr val="002060"/>
                </a:solidFill>
                <a:latin typeface="Times New Roman" pitchFamily="18" charset="0"/>
                <a:cs typeface="Times New Roman" pitchFamily="18" charset="0"/>
              </a:rPr>
              <a:t>Для работы с дошкольниками целесообразно использовать не более трех кругов разного диаметра с количеством секторов от 4  до 12.</a:t>
            </a:r>
          </a:p>
          <a:p>
            <a:pPr indent="457200" algn="just"/>
            <a:r>
              <a:rPr lang="ru-RU" sz="2000" b="1" i="1">
                <a:solidFill>
                  <a:srgbClr val="002060"/>
                </a:solidFill>
                <a:latin typeface="Times New Roman" pitchFamily="18" charset="0"/>
                <a:cs typeface="Times New Roman" pitchFamily="18" charset="0"/>
              </a:rPr>
              <a:t>Целью использования Кругов Луллия  в детском саду является развитие с одной стороны таких качеств мышления, как гибкость, подвижность, системность, диалектичность, а с другой стороны поисковой активности, стремление к новизне, развитие речи и творческого воображения.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endParaRPr lang="ru-RU" smtClean="0"/>
          </a:p>
        </p:txBody>
      </p:sp>
      <p:sp>
        <p:nvSpPr>
          <p:cNvPr id="17410" name="Содержимое 2"/>
          <p:cNvSpPr>
            <a:spLocks noGrp="1"/>
          </p:cNvSpPr>
          <p:nvPr>
            <p:ph idx="1"/>
          </p:nvPr>
        </p:nvSpPr>
        <p:spPr/>
        <p:txBody>
          <a:bodyPr/>
          <a:lstStyle/>
          <a:p>
            <a:endParaRPr lang="ru-RU" smtClean="0"/>
          </a:p>
        </p:txBody>
      </p:sp>
      <p:pic>
        <p:nvPicPr>
          <p:cNvPr id="1741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714375" y="357188"/>
            <a:ext cx="8001000" cy="5570537"/>
          </a:xfrm>
          <a:prstGeom prst="rect">
            <a:avLst/>
          </a:prstGeom>
        </p:spPr>
        <p:txBody>
          <a:bodyPr>
            <a:spAutoFit/>
          </a:bodyPr>
          <a:lstStyle/>
          <a:p>
            <a:pPr algn="ctr" fontAlgn="auto">
              <a:spcBef>
                <a:spcPts val="0"/>
              </a:spcBef>
              <a:spcAft>
                <a:spcPts val="0"/>
              </a:spcAft>
              <a:defRPr/>
            </a:pPr>
            <a:r>
              <a:rPr lang="ru-RU" sz="2000" b="1" i="1" dirty="0">
                <a:solidFill>
                  <a:srgbClr val="FF0000"/>
                </a:solidFill>
                <a:latin typeface="Times New Roman" pitchFamily="18" charset="0"/>
                <a:cs typeface="Times New Roman" pitchFamily="18" charset="0"/>
              </a:rPr>
              <a:t>Круговые тренажёры пособия «Цветик – </a:t>
            </a:r>
            <a:r>
              <a:rPr lang="ru-RU" sz="2000" b="1" i="1" dirty="0" err="1">
                <a:solidFill>
                  <a:srgbClr val="FF0000"/>
                </a:solidFill>
                <a:latin typeface="Times New Roman" pitchFamily="18" charset="0"/>
                <a:cs typeface="Times New Roman" pitchFamily="18" charset="0"/>
              </a:rPr>
              <a:t>семицветик</a:t>
            </a:r>
            <a:r>
              <a:rPr lang="ru-RU" sz="2000" b="1" i="1"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ru-RU" sz="2000" b="1" i="1" dirty="0">
                <a:solidFill>
                  <a:srgbClr val="FF0000"/>
                </a:solidFill>
                <a:latin typeface="Times New Roman" pitchFamily="18" charset="0"/>
                <a:cs typeface="Times New Roman" pitchFamily="18" charset="0"/>
              </a:rPr>
              <a:t>решают следующие задачи:</a:t>
            </a:r>
          </a:p>
          <a:p>
            <a:pPr algn="ctr" fontAlgn="auto">
              <a:spcBef>
                <a:spcPts val="0"/>
              </a:spcBef>
              <a:spcAft>
                <a:spcPts val="0"/>
              </a:spcAft>
              <a:defRPr/>
            </a:pPr>
            <a:endParaRPr lang="ru-RU" sz="2000" b="1" i="1" dirty="0">
              <a:solidFill>
                <a:srgbClr val="FF0000"/>
              </a:solidFill>
              <a:latin typeface="Times New Roman" pitchFamily="18" charset="0"/>
              <a:cs typeface="Times New Roman" pitchFamily="18" charset="0"/>
            </a:endParaRPr>
          </a:p>
          <a:p>
            <a:pPr fontAlgn="auto">
              <a:spcBef>
                <a:spcPts val="0"/>
              </a:spcBef>
              <a:spcAft>
                <a:spcPts val="0"/>
              </a:spcAft>
              <a:buFont typeface="Wingdings" pitchFamily="2" charset="2"/>
              <a:buChar char="v"/>
              <a:defRPr/>
            </a:pPr>
            <a:r>
              <a:rPr lang="ru-RU" sz="2000" b="1" i="1" dirty="0">
                <a:solidFill>
                  <a:srgbClr val="002060"/>
                </a:solidFill>
                <a:latin typeface="Times New Roman" pitchFamily="18" charset="0"/>
                <a:cs typeface="Times New Roman" pitchFamily="18" charset="0"/>
              </a:rPr>
              <a:t> </a:t>
            </a:r>
            <a:r>
              <a:rPr lang="ru-RU" sz="2000" b="1" i="1" u="sng" dirty="0">
                <a:solidFill>
                  <a:srgbClr val="002060"/>
                </a:solidFill>
                <a:latin typeface="Times New Roman" pitchFamily="18" charset="0"/>
                <a:cs typeface="Times New Roman" pitchFamily="18" charset="0"/>
              </a:rPr>
              <a:t>Позволяют повысить уровень интеллектуального развития .</a:t>
            </a:r>
          </a:p>
          <a:p>
            <a:pPr algn="just" fontAlgn="auto">
              <a:spcBef>
                <a:spcPts val="0"/>
              </a:spcBef>
              <a:spcAft>
                <a:spcPts val="0"/>
              </a:spcAft>
              <a:defRPr/>
            </a:pPr>
            <a:r>
              <a:rPr lang="ru-RU" sz="2000" b="1" i="1" dirty="0">
                <a:solidFill>
                  <a:srgbClr val="002060"/>
                </a:solidFill>
                <a:latin typeface="Times New Roman" pitchFamily="18" charset="0"/>
                <a:cs typeface="Times New Roman" pitchFamily="18" charset="0"/>
              </a:rPr>
              <a:t>         В процессе игры ребёнок тренирует мелкую моторику, скоординированную работу правой и левой руки. Заложенный игровой принцип и необычные приёмы способствуют быстрому запоминанию основных понятий, развитию мышления, памяти, навыков ориентирования в пространстве.</a:t>
            </a:r>
          </a:p>
          <a:p>
            <a:pPr algn="just" fontAlgn="auto">
              <a:spcBef>
                <a:spcPts val="0"/>
              </a:spcBef>
              <a:spcAft>
                <a:spcPts val="0"/>
              </a:spcAft>
              <a:defRPr/>
            </a:pPr>
            <a:endParaRPr lang="ru-RU" sz="2000" b="1" i="1" dirty="0">
              <a:solidFill>
                <a:srgbClr val="002060"/>
              </a:solidFill>
              <a:latin typeface="Times New Roman" pitchFamily="18" charset="0"/>
              <a:cs typeface="Times New Roman" pitchFamily="18" charset="0"/>
            </a:endParaRPr>
          </a:p>
          <a:p>
            <a:pPr fontAlgn="auto">
              <a:spcBef>
                <a:spcPts val="0"/>
              </a:spcBef>
              <a:spcAft>
                <a:spcPts val="0"/>
              </a:spcAft>
              <a:buFont typeface="Wingdings" pitchFamily="2" charset="2"/>
              <a:buChar char="v"/>
              <a:defRPr/>
            </a:pPr>
            <a:r>
              <a:rPr lang="ru-RU" sz="2000" b="1" i="1" u="sng" dirty="0">
                <a:solidFill>
                  <a:srgbClr val="002060"/>
                </a:solidFill>
                <a:latin typeface="Times New Roman" pitchFamily="18" charset="0"/>
                <a:cs typeface="Times New Roman" pitchFamily="18" charset="0"/>
              </a:rPr>
              <a:t>Позволяют повысить уровень речевого развития .</a:t>
            </a:r>
          </a:p>
          <a:p>
            <a:pPr algn="just" fontAlgn="auto">
              <a:spcBef>
                <a:spcPts val="0"/>
              </a:spcBef>
              <a:spcAft>
                <a:spcPts val="0"/>
              </a:spcAft>
              <a:defRPr/>
            </a:pPr>
            <a:r>
              <a:rPr lang="ru-RU" sz="2000" b="1" i="1" dirty="0">
                <a:solidFill>
                  <a:srgbClr val="002060"/>
                </a:solidFill>
                <a:latin typeface="Times New Roman" pitchFamily="18" charset="0"/>
                <a:cs typeface="Times New Roman" pitchFamily="18" charset="0"/>
              </a:rPr>
              <a:t>        Закрепление произношения звуков в речи, уточнение и активизация словарного запаса, развитие фонематического слуха, совершенствование грамматической стороны речи.</a:t>
            </a:r>
            <a:endParaRPr lang="ru-RU" b="1" i="1"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ru-RU" b="1" i="1" dirty="0">
              <a:solidFill>
                <a:srgbClr val="002060"/>
              </a:solidFill>
              <a:latin typeface="Times New Roman" pitchFamily="18" charset="0"/>
              <a:cs typeface="Times New Roman" pitchFamily="18" charset="0"/>
            </a:endParaRPr>
          </a:p>
          <a:p>
            <a:pPr algn="just" fontAlgn="auto">
              <a:spcBef>
                <a:spcPts val="0"/>
              </a:spcBef>
              <a:spcAft>
                <a:spcPts val="0"/>
              </a:spcAft>
              <a:buFont typeface="Wingdings" pitchFamily="2" charset="2"/>
              <a:buChar char="v"/>
              <a:defRPr/>
            </a:pPr>
            <a:r>
              <a:rPr lang="ru-RU" sz="2000" b="1" i="1" u="sng" dirty="0">
                <a:solidFill>
                  <a:srgbClr val="002060"/>
                </a:solidFill>
                <a:latin typeface="Times New Roman" pitchFamily="18" charset="0"/>
                <a:cs typeface="Times New Roman" pitchFamily="18" charset="0"/>
              </a:rPr>
              <a:t>Позволяют развивать у дошкольника целый ряд важнейших универсальных и учебных действий.</a:t>
            </a:r>
          </a:p>
          <a:p>
            <a:pPr algn="just" fontAlgn="auto">
              <a:spcBef>
                <a:spcPts val="0"/>
              </a:spcBef>
              <a:spcAft>
                <a:spcPts val="0"/>
              </a:spcAft>
              <a:buFont typeface="Wingdings" pitchFamily="2" charset="2"/>
              <a:buChar char="v"/>
              <a:defRPr/>
            </a:pPr>
            <a:endParaRPr lang="ru-RU" b="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ru-RU" smtClean="0"/>
          </a:p>
        </p:txBody>
      </p:sp>
      <p:sp>
        <p:nvSpPr>
          <p:cNvPr id="18434" name="Содержимое 2"/>
          <p:cNvSpPr>
            <a:spLocks noGrp="1"/>
          </p:cNvSpPr>
          <p:nvPr>
            <p:ph idx="1"/>
          </p:nvPr>
        </p:nvSpPr>
        <p:spPr/>
        <p:txBody>
          <a:bodyPr/>
          <a:lstStyle/>
          <a:p>
            <a:endParaRPr lang="ru-RU" smtClean="0"/>
          </a:p>
        </p:txBody>
      </p:sp>
      <p:pic>
        <p:nvPicPr>
          <p:cNvPr id="1843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Рисунок 5" descr="D:\Documents and Settings\User\Local Settings\Temporary Internet Files\Content.Word\20211023_235107.jpg"/>
          <p:cNvPicPr/>
          <p:nvPr/>
        </p:nvPicPr>
        <p:blipFill>
          <a:blip r:embed="rId3" cstate="print"/>
          <a:srcRect/>
          <a:stretch>
            <a:fillRect/>
          </a:stretch>
        </p:blipFill>
        <p:spPr bwMode="auto">
          <a:xfrm rot="919897">
            <a:off x="5798400" y="766695"/>
            <a:ext cx="2775068" cy="50815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437" name="Прямоугольник 6"/>
          <p:cNvSpPr>
            <a:spLocks noChangeArrowheads="1"/>
          </p:cNvSpPr>
          <p:nvPr/>
        </p:nvSpPr>
        <p:spPr bwMode="auto">
          <a:xfrm>
            <a:off x="500063" y="571500"/>
            <a:ext cx="4857750" cy="5262563"/>
          </a:xfrm>
          <a:prstGeom prst="rect">
            <a:avLst/>
          </a:prstGeom>
          <a:noFill/>
          <a:ln w="9525">
            <a:noFill/>
            <a:miter lim="800000"/>
            <a:headEnd/>
            <a:tailEnd/>
          </a:ln>
        </p:spPr>
        <p:txBody>
          <a:bodyPr>
            <a:spAutoFit/>
          </a:bodyPr>
          <a:lstStyle/>
          <a:p>
            <a:pPr indent="457200"/>
            <a:endParaRPr lang="ru-RU" sz="2400" b="1" i="1">
              <a:solidFill>
                <a:srgbClr val="002060"/>
              </a:solidFill>
              <a:latin typeface="Times New Roman" pitchFamily="18" charset="0"/>
              <a:cs typeface="Times New Roman" pitchFamily="18" charset="0"/>
            </a:endParaRPr>
          </a:p>
          <a:p>
            <a:pPr indent="457200"/>
            <a:r>
              <a:rPr lang="ru-RU" sz="2400" b="1" i="1">
                <a:solidFill>
                  <a:srgbClr val="002060"/>
                </a:solidFill>
                <a:latin typeface="Times New Roman" pitchFamily="18" charset="0"/>
                <a:cs typeface="Times New Roman" pitchFamily="18" charset="0"/>
              </a:rPr>
              <a:t>На  первом </a:t>
            </a:r>
            <a:r>
              <a:rPr lang="ru-RU" sz="2400" b="1" i="1">
                <a:solidFill>
                  <a:srgbClr val="FF0000"/>
                </a:solidFill>
                <a:latin typeface="Times New Roman" pitchFamily="18" charset="0"/>
                <a:cs typeface="Times New Roman" pitchFamily="18" charset="0"/>
              </a:rPr>
              <a:t>красном</a:t>
            </a:r>
            <a:r>
              <a:rPr lang="ru-RU" sz="2400" b="1" i="1">
                <a:solidFill>
                  <a:srgbClr val="002060"/>
                </a:solidFill>
                <a:latin typeface="Times New Roman" pitchFamily="18" charset="0"/>
                <a:cs typeface="Times New Roman" pitchFamily="18" charset="0"/>
              </a:rPr>
              <a:t> лепестке Цветика – семицветика расположен круг  с заданием  на  гласные звуки.</a:t>
            </a:r>
          </a:p>
          <a:p>
            <a:pPr indent="457200"/>
            <a:r>
              <a:rPr lang="ru-RU" sz="2400" b="1" i="1">
                <a:solidFill>
                  <a:srgbClr val="FF0000"/>
                </a:solidFill>
                <a:latin typeface="Times New Roman" pitchFamily="18" charset="0"/>
                <a:cs typeface="Times New Roman" pitchFamily="18" charset="0"/>
              </a:rPr>
              <a:t>Цель игры: </a:t>
            </a:r>
            <a:r>
              <a:rPr lang="ru-RU" sz="2400" b="1" i="1">
                <a:solidFill>
                  <a:srgbClr val="002060"/>
                </a:solidFill>
                <a:latin typeface="Times New Roman" pitchFamily="18" charset="0"/>
                <a:cs typeface="Times New Roman" pitchFamily="18" charset="0"/>
              </a:rPr>
              <a:t>познакомить детей с гласными звуками, закрепить зрительные образы букв, формировать понятие «звук», развивать слуховое внимание.</a:t>
            </a:r>
          </a:p>
          <a:p>
            <a:pPr indent="457200"/>
            <a:r>
              <a:rPr lang="ru-RU" sz="2400" b="1" i="1">
                <a:solidFill>
                  <a:srgbClr val="FF000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назвать картинку и определить с какого звука начинается  слово.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Содержимое 2"/>
          <p:cNvSpPr>
            <a:spLocks noGrp="1"/>
          </p:cNvSpPr>
          <p:nvPr>
            <p:ph idx="1"/>
          </p:nvPr>
        </p:nvSpPr>
        <p:spPr/>
        <p:txBody>
          <a:bodyPr/>
          <a:lstStyle/>
          <a:p>
            <a:endParaRPr lang="ru-RU" smtClean="0"/>
          </a:p>
        </p:txBody>
      </p:sp>
      <p:pic>
        <p:nvPicPr>
          <p:cNvPr id="1945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D:\Documents and Settings\User\Local Settings\Temporary Internet Files\Content.Word\20211023_235121.jpg"/>
          <p:cNvPicPr/>
          <p:nvPr/>
        </p:nvPicPr>
        <p:blipFill>
          <a:blip r:embed="rId3" cstate="print"/>
          <a:srcRect/>
          <a:stretch>
            <a:fillRect/>
          </a:stretch>
        </p:blipFill>
        <p:spPr bwMode="auto">
          <a:xfrm rot="21125058">
            <a:off x="354484" y="573001"/>
            <a:ext cx="2809146" cy="53423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Прямоугольник 5"/>
          <p:cNvSpPr/>
          <p:nvPr/>
        </p:nvSpPr>
        <p:spPr>
          <a:xfrm>
            <a:off x="3571875" y="642938"/>
            <a:ext cx="4357688" cy="4524375"/>
          </a:xfrm>
          <a:prstGeom prst="rect">
            <a:avLst/>
          </a:prstGeom>
        </p:spPr>
        <p:txBody>
          <a:bodyPr>
            <a:spAutoFit/>
          </a:bodyPr>
          <a:lstStyle/>
          <a:p>
            <a:pPr indent="457200" fontAlgn="auto">
              <a:spcBef>
                <a:spcPts val="0"/>
              </a:spcBef>
              <a:spcAft>
                <a:spcPts val="0"/>
              </a:spcAft>
              <a:defRPr/>
            </a:pPr>
            <a:endParaRPr lang="ru-RU" sz="2400" b="1" i="1" dirty="0">
              <a:solidFill>
                <a:srgbClr val="002060"/>
              </a:solidFill>
              <a:latin typeface="Times New Roman" pitchFamily="18" charset="0"/>
              <a:cs typeface="Times New Roman" pitchFamily="18" charset="0"/>
            </a:endParaRPr>
          </a:p>
          <a:p>
            <a:pPr indent="457200" fontAlgn="auto">
              <a:spcBef>
                <a:spcPts val="0"/>
              </a:spcBef>
              <a:spcAft>
                <a:spcPts val="0"/>
              </a:spcAft>
              <a:defRPr/>
            </a:pPr>
            <a:r>
              <a:rPr lang="ru-RU" sz="2400" b="1" i="1" dirty="0">
                <a:solidFill>
                  <a:srgbClr val="002060"/>
                </a:solidFill>
                <a:latin typeface="Times New Roman" pitchFamily="18" charset="0"/>
                <a:cs typeface="Times New Roman" pitchFamily="18" charset="0"/>
              </a:rPr>
              <a:t>На  втором </a:t>
            </a:r>
            <a:r>
              <a:rPr lang="ru-RU" sz="2400" b="1" i="1" dirty="0">
                <a:solidFill>
                  <a:schemeClr val="accent6">
                    <a:lumMod val="75000"/>
                  </a:schemeClr>
                </a:solidFill>
                <a:latin typeface="Times New Roman" pitchFamily="18" charset="0"/>
                <a:cs typeface="Times New Roman" pitchFamily="18" charset="0"/>
              </a:rPr>
              <a:t>оранжевом</a:t>
            </a:r>
            <a:r>
              <a:rPr lang="ru-RU" sz="2400" b="1" i="1" dirty="0">
                <a:solidFill>
                  <a:srgbClr val="002060"/>
                </a:solidFill>
                <a:latin typeface="Times New Roman" pitchFamily="18" charset="0"/>
                <a:cs typeface="Times New Roman" pitchFamily="18" charset="0"/>
              </a:rPr>
              <a:t> лепестке Цветика – семицветика расположен круг  с заданием  на слоги.</a:t>
            </a:r>
          </a:p>
          <a:p>
            <a:pPr indent="457200" fontAlgn="auto">
              <a:spcBef>
                <a:spcPts val="0"/>
              </a:spcBef>
              <a:spcAft>
                <a:spcPts val="0"/>
              </a:spcAft>
              <a:defRPr/>
            </a:pPr>
            <a:r>
              <a:rPr lang="ru-RU" sz="2400" b="1" i="1" dirty="0">
                <a:solidFill>
                  <a:schemeClr val="accent6">
                    <a:lumMod val="75000"/>
                  </a:schemeClr>
                </a:solidFill>
                <a:latin typeface="Times New Roman" pitchFamily="18" charset="0"/>
                <a:cs typeface="Times New Roman" pitchFamily="18" charset="0"/>
              </a:rPr>
              <a:t>Цель игры: </a:t>
            </a:r>
            <a:r>
              <a:rPr lang="ru-RU" sz="2400" b="1" i="1" dirty="0">
                <a:solidFill>
                  <a:srgbClr val="002060"/>
                </a:solidFill>
                <a:latin typeface="Times New Roman" pitchFamily="18" charset="0"/>
                <a:cs typeface="Times New Roman" pitchFamily="18" charset="0"/>
              </a:rPr>
              <a:t>познакомить детей с понятием «слог», научить определять количество слогов в слове.</a:t>
            </a:r>
          </a:p>
          <a:p>
            <a:pPr indent="457200" fontAlgn="auto">
              <a:spcBef>
                <a:spcPts val="0"/>
              </a:spcBef>
              <a:spcAft>
                <a:spcPts val="0"/>
              </a:spcAft>
              <a:defRPr/>
            </a:pPr>
            <a:r>
              <a:rPr lang="ru-RU" sz="2400" b="1" i="1" dirty="0">
                <a:solidFill>
                  <a:schemeClr val="accent6">
                    <a:lumMod val="75000"/>
                  </a:schemeClr>
                </a:solidFill>
                <a:latin typeface="Times New Roman" pitchFamily="18" charset="0"/>
                <a:cs typeface="Times New Roman" pitchFamily="18" charset="0"/>
              </a:rPr>
              <a:t>Правила игры:  </a:t>
            </a:r>
            <a:r>
              <a:rPr lang="ru-RU" sz="2400" b="1" i="1" dirty="0">
                <a:solidFill>
                  <a:srgbClr val="002060"/>
                </a:solidFill>
                <a:latin typeface="Times New Roman" pitchFamily="18" charset="0"/>
                <a:cs typeface="Times New Roman" pitchFamily="18" charset="0"/>
              </a:rPr>
              <a:t>назвать картинку и определить сколько в слове слогов. </a:t>
            </a:r>
            <a:endParaRPr lang="ru-RU" sz="24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smtClean="0"/>
          </a:p>
        </p:txBody>
      </p:sp>
      <p:sp>
        <p:nvSpPr>
          <p:cNvPr id="20482" name="Содержимое 2"/>
          <p:cNvSpPr>
            <a:spLocks noGrp="1"/>
          </p:cNvSpPr>
          <p:nvPr>
            <p:ph idx="1"/>
          </p:nvPr>
        </p:nvSpPr>
        <p:spPr/>
        <p:txBody>
          <a:bodyPr/>
          <a:lstStyle/>
          <a:p>
            <a:endParaRPr lang="ru-RU" smtClean="0"/>
          </a:p>
        </p:txBody>
      </p:sp>
      <p:pic>
        <p:nvPicPr>
          <p:cNvPr id="2048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D:\Documents and Settings\User\Local Settings\Temporary Internet Files\Content.Word\20211023_235130.jpg"/>
          <p:cNvPicPr/>
          <p:nvPr/>
        </p:nvPicPr>
        <p:blipFill>
          <a:blip r:embed="rId3" cstate="print"/>
          <a:srcRect/>
          <a:stretch>
            <a:fillRect/>
          </a:stretch>
        </p:blipFill>
        <p:spPr bwMode="auto">
          <a:xfrm rot="532536">
            <a:off x="5835252" y="408236"/>
            <a:ext cx="2921370" cy="52481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485" name="Прямоугольник 5"/>
          <p:cNvSpPr>
            <a:spLocks noChangeArrowheads="1"/>
          </p:cNvSpPr>
          <p:nvPr/>
        </p:nvSpPr>
        <p:spPr bwMode="auto">
          <a:xfrm>
            <a:off x="571500" y="571500"/>
            <a:ext cx="4857750" cy="5262563"/>
          </a:xfrm>
          <a:prstGeom prst="rect">
            <a:avLst/>
          </a:prstGeom>
          <a:noFill/>
          <a:ln w="9525">
            <a:noFill/>
            <a:miter lim="800000"/>
            <a:headEnd/>
            <a:tailEnd/>
          </a:ln>
        </p:spPr>
        <p:txBody>
          <a:bodyPr>
            <a:spAutoFit/>
          </a:bodyPr>
          <a:lstStyle/>
          <a:p>
            <a:pPr indent="457200"/>
            <a:r>
              <a:rPr lang="ru-RU" sz="2400" b="1" i="1">
                <a:solidFill>
                  <a:srgbClr val="002060"/>
                </a:solidFill>
                <a:latin typeface="Times New Roman" pitchFamily="18" charset="0"/>
                <a:cs typeface="Times New Roman" pitchFamily="18" charset="0"/>
              </a:rPr>
              <a:t>На  третьем  </a:t>
            </a:r>
            <a:r>
              <a:rPr lang="ru-RU" sz="2400" b="1" i="1">
                <a:solidFill>
                  <a:srgbClr val="FFC000"/>
                </a:solidFill>
                <a:latin typeface="Times New Roman" pitchFamily="18" charset="0"/>
                <a:cs typeface="Times New Roman" pitchFamily="18" charset="0"/>
              </a:rPr>
              <a:t>желтом </a:t>
            </a:r>
            <a:r>
              <a:rPr lang="ru-RU" sz="2400" b="1" i="1">
                <a:solidFill>
                  <a:srgbClr val="002060"/>
                </a:solidFill>
                <a:latin typeface="Times New Roman" pitchFamily="18" charset="0"/>
                <a:cs typeface="Times New Roman" pitchFamily="18" charset="0"/>
              </a:rPr>
              <a:t>лепестке Цветика – семицветика расположен круг  с заданием  на определение первой и последней буквы слова.</a:t>
            </a:r>
          </a:p>
          <a:p>
            <a:pPr indent="457200"/>
            <a:r>
              <a:rPr lang="ru-RU" sz="2400" b="1" i="1">
                <a:solidFill>
                  <a:srgbClr val="FFC000"/>
                </a:solidFill>
                <a:latin typeface="Times New Roman" pitchFamily="18" charset="0"/>
                <a:cs typeface="Times New Roman" pitchFamily="18" charset="0"/>
              </a:rPr>
              <a:t>Цель игры: </a:t>
            </a:r>
            <a:r>
              <a:rPr lang="ru-RU" sz="2400" b="1" i="1">
                <a:solidFill>
                  <a:srgbClr val="002060"/>
                </a:solidFill>
                <a:latin typeface="Times New Roman" pitchFamily="18" charset="0"/>
                <a:cs typeface="Times New Roman" pitchFamily="18" charset="0"/>
              </a:rPr>
              <a:t>освоить обозначение звуков в словах соответствующими буквами.</a:t>
            </a:r>
          </a:p>
          <a:p>
            <a:pPr indent="457200"/>
            <a:r>
              <a:rPr lang="ru-RU" sz="2400" b="1" i="1">
                <a:solidFill>
                  <a:srgbClr val="FFC00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найти заданную начальную букву, найти картинку со словом, которое начинается с заданной буквы, подобрать к слову последнюю букву.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endParaRPr lang="ru-RU" smtClean="0"/>
          </a:p>
        </p:txBody>
      </p:sp>
      <p:sp>
        <p:nvSpPr>
          <p:cNvPr id="21506" name="Содержимое 2"/>
          <p:cNvSpPr>
            <a:spLocks noGrp="1"/>
          </p:cNvSpPr>
          <p:nvPr>
            <p:ph idx="1"/>
          </p:nvPr>
        </p:nvSpPr>
        <p:spPr/>
        <p:txBody>
          <a:bodyPr/>
          <a:lstStyle/>
          <a:p>
            <a:endParaRPr lang="ru-RU" smtClean="0"/>
          </a:p>
        </p:txBody>
      </p:sp>
      <p:pic>
        <p:nvPicPr>
          <p:cNvPr id="2150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D:\Documents and Settings\User\Local Settings\Temporary Internet Files\Content.Word\20211023_235142.jpg"/>
          <p:cNvPicPr/>
          <p:nvPr/>
        </p:nvPicPr>
        <p:blipFill>
          <a:blip r:embed="rId3" cstate="print"/>
          <a:srcRect/>
          <a:stretch>
            <a:fillRect/>
          </a:stretch>
        </p:blipFill>
        <p:spPr bwMode="auto">
          <a:xfrm rot="20860527">
            <a:off x="527666" y="684056"/>
            <a:ext cx="2961912" cy="52639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509" name="Прямоугольник 5"/>
          <p:cNvSpPr>
            <a:spLocks noChangeArrowheads="1"/>
          </p:cNvSpPr>
          <p:nvPr/>
        </p:nvSpPr>
        <p:spPr bwMode="auto">
          <a:xfrm>
            <a:off x="3786188" y="214313"/>
            <a:ext cx="4786312" cy="6002337"/>
          </a:xfrm>
          <a:prstGeom prst="rect">
            <a:avLst/>
          </a:prstGeom>
          <a:noFill/>
          <a:ln w="9525">
            <a:noFill/>
            <a:miter lim="800000"/>
            <a:headEnd/>
            <a:tailEnd/>
          </a:ln>
        </p:spPr>
        <p:txBody>
          <a:bodyPr>
            <a:spAutoFit/>
          </a:bodyPr>
          <a:lstStyle/>
          <a:p>
            <a:pPr indent="457200"/>
            <a:r>
              <a:rPr lang="ru-RU" sz="2400" b="1" i="1">
                <a:solidFill>
                  <a:srgbClr val="002060"/>
                </a:solidFill>
                <a:latin typeface="Times New Roman" pitchFamily="18" charset="0"/>
                <a:cs typeface="Times New Roman" pitchFamily="18" charset="0"/>
              </a:rPr>
              <a:t>На  четвёртом </a:t>
            </a:r>
            <a:r>
              <a:rPr lang="ru-RU" sz="2400" b="1" i="1">
                <a:solidFill>
                  <a:srgbClr val="00B050"/>
                </a:solidFill>
                <a:latin typeface="Times New Roman" pitchFamily="18" charset="0"/>
                <a:cs typeface="Times New Roman" pitchFamily="18" charset="0"/>
              </a:rPr>
              <a:t>зелёном </a:t>
            </a:r>
            <a:r>
              <a:rPr lang="ru-RU" sz="2400" b="1" i="1">
                <a:solidFill>
                  <a:srgbClr val="FFC000"/>
                </a:solidFill>
                <a:latin typeface="Times New Roman" pitchFamily="18" charset="0"/>
                <a:cs typeface="Times New Roman" pitchFamily="18" charset="0"/>
              </a:rPr>
              <a:t> </a:t>
            </a:r>
            <a:r>
              <a:rPr lang="ru-RU" sz="2400" b="1" i="1">
                <a:solidFill>
                  <a:srgbClr val="002060"/>
                </a:solidFill>
                <a:latin typeface="Times New Roman" pitchFamily="18" charset="0"/>
                <a:cs typeface="Times New Roman" pitchFamily="18" charset="0"/>
              </a:rPr>
              <a:t>лепестке Цветика – семицветика расположен круг  с заданием  на определение звука в слове.</a:t>
            </a:r>
          </a:p>
          <a:p>
            <a:pPr indent="457200"/>
            <a:r>
              <a:rPr lang="ru-RU" sz="2400" b="1" i="1">
                <a:solidFill>
                  <a:srgbClr val="00B050"/>
                </a:solidFill>
                <a:latin typeface="Times New Roman" pitchFamily="18" charset="0"/>
                <a:cs typeface="Times New Roman" pitchFamily="18" charset="0"/>
              </a:rPr>
              <a:t>Цель игры: </a:t>
            </a:r>
            <a:r>
              <a:rPr lang="ru-RU" sz="2400" b="1" i="1">
                <a:solidFill>
                  <a:srgbClr val="002060"/>
                </a:solidFill>
                <a:latin typeface="Times New Roman" pitchFamily="18" charset="0"/>
                <a:cs typeface="Times New Roman" pitchFamily="18" charset="0"/>
              </a:rPr>
              <a:t>освоить выполнение полной характеристики звуков в словах, обозначать звуки в словах соответствующими буквами.</a:t>
            </a:r>
          </a:p>
          <a:p>
            <a:pPr indent="457200"/>
            <a:r>
              <a:rPr lang="ru-RU" sz="2400" b="1" i="1">
                <a:solidFill>
                  <a:srgbClr val="00B050"/>
                </a:solidFill>
                <a:latin typeface="Times New Roman" pitchFamily="18" charset="0"/>
                <a:cs typeface="Times New Roman" pitchFamily="18" charset="0"/>
              </a:rPr>
              <a:t>Правила игры:  </a:t>
            </a:r>
            <a:r>
              <a:rPr lang="ru-RU" sz="2400" b="1" i="1">
                <a:solidFill>
                  <a:srgbClr val="002060"/>
                </a:solidFill>
                <a:latin typeface="Times New Roman" pitchFamily="18" charset="0"/>
                <a:cs typeface="Times New Roman" pitchFamily="18" charset="0"/>
              </a:rPr>
              <a:t>найти заданное слово на картинке, выделить первый и последний звук слова, подобрать к ним нужные модели звуков, подобрать нужные буквы.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754</Words>
  <Application>Microsoft Office PowerPoint</Application>
  <PresentationFormat>Экран (4:3)</PresentationFormat>
  <Paragraphs>64</Paragraphs>
  <Slides>15</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15</vt:i4>
      </vt:variant>
    </vt:vector>
  </HeadingPairs>
  <TitlesOfParts>
    <vt:vector size="21" baseType="lpstr">
      <vt:lpstr>Calibri</vt:lpstr>
      <vt:lpstr>Arial</vt:lpstr>
      <vt:lpstr>Times New Roman</vt:lpstr>
      <vt:lpstr>Monotype Corsiva</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5</cp:revision>
  <dcterms:created xsi:type="dcterms:W3CDTF">2021-10-18T15:53:13Z</dcterms:created>
  <dcterms:modified xsi:type="dcterms:W3CDTF">2025-01-30T07:51:29Z</dcterms:modified>
</cp:coreProperties>
</file>